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7"/>
  </p:notesMasterIdLst>
  <p:handoutMasterIdLst>
    <p:handoutMasterId r:id="rId58"/>
  </p:handoutMasterIdLst>
  <p:sldIdLst>
    <p:sldId id="436" r:id="rId2"/>
    <p:sldId id="847" r:id="rId3"/>
    <p:sldId id="864" r:id="rId4"/>
    <p:sldId id="889" r:id="rId5"/>
    <p:sldId id="890" r:id="rId6"/>
    <p:sldId id="891" r:id="rId7"/>
    <p:sldId id="897" r:id="rId8"/>
    <p:sldId id="898" r:id="rId9"/>
    <p:sldId id="928" r:id="rId10"/>
    <p:sldId id="892" r:id="rId11"/>
    <p:sldId id="893" r:id="rId12"/>
    <p:sldId id="894" r:id="rId13"/>
    <p:sldId id="895" r:id="rId14"/>
    <p:sldId id="896" r:id="rId15"/>
    <p:sldId id="916" r:id="rId16"/>
    <p:sldId id="899" r:id="rId17"/>
    <p:sldId id="925" r:id="rId18"/>
    <p:sldId id="900" r:id="rId19"/>
    <p:sldId id="866" r:id="rId20"/>
    <p:sldId id="934" r:id="rId21"/>
    <p:sldId id="901" r:id="rId22"/>
    <p:sldId id="867" r:id="rId23"/>
    <p:sldId id="869" r:id="rId24"/>
    <p:sldId id="902" r:id="rId25"/>
    <p:sldId id="868" r:id="rId26"/>
    <p:sldId id="870" r:id="rId27"/>
    <p:sldId id="903" r:id="rId28"/>
    <p:sldId id="904" r:id="rId29"/>
    <p:sldId id="905" r:id="rId30"/>
    <p:sldId id="906" r:id="rId31"/>
    <p:sldId id="907" r:id="rId32"/>
    <p:sldId id="908" r:id="rId33"/>
    <p:sldId id="909" r:id="rId34"/>
    <p:sldId id="910" r:id="rId35"/>
    <p:sldId id="885" r:id="rId36"/>
    <p:sldId id="911" r:id="rId37"/>
    <p:sldId id="912" r:id="rId38"/>
    <p:sldId id="923" r:id="rId39"/>
    <p:sldId id="929" r:id="rId40"/>
    <p:sldId id="930" r:id="rId41"/>
    <p:sldId id="933" r:id="rId42"/>
    <p:sldId id="295" r:id="rId43"/>
    <p:sldId id="296" r:id="rId44"/>
    <p:sldId id="297" r:id="rId45"/>
    <p:sldId id="888" r:id="rId46"/>
    <p:sldId id="917" r:id="rId47"/>
    <p:sldId id="926" r:id="rId48"/>
    <p:sldId id="918" r:id="rId49"/>
    <p:sldId id="919" r:id="rId50"/>
    <p:sldId id="921" r:id="rId51"/>
    <p:sldId id="920" r:id="rId52"/>
    <p:sldId id="922" r:id="rId53"/>
    <p:sldId id="937" r:id="rId54"/>
    <p:sldId id="927" r:id="rId55"/>
    <p:sldId id="291" r:id="rId56"/>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rdan Pollard" initials="JP"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4B"/>
    <a:srgbClr val="000055"/>
    <a:srgbClr val="000F55"/>
    <a:srgbClr val="300282"/>
    <a:srgbClr val="001E55"/>
    <a:srgbClr val="CCB066"/>
    <a:srgbClr val="F0F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85" autoAdjust="0"/>
    <p:restoredTop sz="84393" autoAdjust="0"/>
  </p:normalViewPr>
  <p:slideViewPr>
    <p:cSldViewPr snapToGrid="0">
      <p:cViewPr varScale="1">
        <p:scale>
          <a:sx n="66" d="100"/>
          <a:sy n="66" d="100"/>
        </p:scale>
        <p:origin x="561" y="36"/>
      </p:cViewPr>
      <p:guideLst>
        <p:guide orient="horz" pos="2160"/>
        <p:guide pos="3840"/>
      </p:guideLst>
    </p:cSldViewPr>
  </p:slideViewPr>
  <p:outlineViewPr>
    <p:cViewPr>
      <p:scale>
        <a:sx n="33" d="100"/>
        <a:sy n="33" d="100"/>
      </p:scale>
      <p:origin x="0" y="-57414"/>
    </p:cViewPr>
  </p:outlin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Davis" userId="8124758957_tp_box_2" providerId="OAuth2" clId="{67D0C23E-57D1-4A27-A80E-03F78E8ECEE7}"/>
    <pc:docChg chg="modSld">
      <pc:chgData name="Tommy Davis" userId="8124758957_tp_box_2" providerId="OAuth2" clId="{67D0C23E-57D1-4A27-A80E-03F78E8ECEE7}" dt="2023-04-12T15:44:45.323" v="31" actId="20577"/>
      <pc:docMkLst>
        <pc:docMk/>
      </pc:docMkLst>
      <pc:sldChg chg="modSp mod">
        <pc:chgData name="Tommy Davis" userId="8124758957_tp_box_2" providerId="OAuth2" clId="{67D0C23E-57D1-4A27-A80E-03F78E8ECEE7}" dt="2023-04-12T15:34:06.284" v="0" actId="20577"/>
        <pc:sldMkLst>
          <pc:docMk/>
          <pc:sldMk cId="688399420" sldId="847"/>
        </pc:sldMkLst>
        <pc:spChg chg="mod">
          <ac:chgData name="Tommy Davis" userId="8124758957_tp_box_2" providerId="OAuth2" clId="{67D0C23E-57D1-4A27-A80E-03F78E8ECEE7}" dt="2023-04-12T15:34:06.284" v="0" actId="20577"/>
          <ac:spMkLst>
            <pc:docMk/>
            <pc:sldMk cId="688399420" sldId="847"/>
            <ac:spMk id="3" creationId="{518E6898-D684-421B-8D3D-D71C989C95BF}"/>
          </ac:spMkLst>
        </pc:spChg>
      </pc:sldChg>
      <pc:sldChg chg="modSp mod">
        <pc:chgData name="Tommy Davis" userId="8124758957_tp_box_2" providerId="OAuth2" clId="{67D0C23E-57D1-4A27-A80E-03F78E8ECEE7}" dt="2023-04-12T15:36:11.855" v="3" actId="207"/>
        <pc:sldMkLst>
          <pc:docMk/>
          <pc:sldMk cId="1387294787" sldId="892"/>
        </pc:sldMkLst>
        <pc:spChg chg="mod">
          <ac:chgData name="Tommy Davis" userId="8124758957_tp_box_2" providerId="OAuth2" clId="{67D0C23E-57D1-4A27-A80E-03F78E8ECEE7}" dt="2023-04-12T15:36:11.855" v="3" actId="207"/>
          <ac:spMkLst>
            <pc:docMk/>
            <pc:sldMk cId="1387294787" sldId="892"/>
            <ac:spMk id="2" creationId="{450A8865-2051-49C9-945F-B38D1CC6C550}"/>
          </ac:spMkLst>
        </pc:spChg>
      </pc:sldChg>
      <pc:sldChg chg="modSp mod">
        <pc:chgData name="Tommy Davis" userId="8124758957_tp_box_2" providerId="OAuth2" clId="{67D0C23E-57D1-4A27-A80E-03F78E8ECEE7}" dt="2023-04-12T15:34:38.192" v="1" actId="20577"/>
        <pc:sldMkLst>
          <pc:docMk/>
          <pc:sldMk cId="211939384" sldId="897"/>
        </pc:sldMkLst>
        <pc:spChg chg="mod">
          <ac:chgData name="Tommy Davis" userId="8124758957_tp_box_2" providerId="OAuth2" clId="{67D0C23E-57D1-4A27-A80E-03F78E8ECEE7}" dt="2023-04-12T15:34:38.192" v="1" actId="20577"/>
          <ac:spMkLst>
            <pc:docMk/>
            <pc:sldMk cId="211939384" sldId="897"/>
            <ac:spMk id="2" creationId="{450A8865-2051-49C9-945F-B38D1CC6C550}"/>
          </ac:spMkLst>
        </pc:spChg>
      </pc:sldChg>
      <pc:sldChg chg="modSp mod">
        <pc:chgData name="Tommy Davis" userId="8124758957_tp_box_2" providerId="OAuth2" clId="{67D0C23E-57D1-4A27-A80E-03F78E8ECEE7}" dt="2023-04-12T15:35:06.488" v="2" actId="20577"/>
        <pc:sldMkLst>
          <pc:docMk/>
          <pc:sldMk cId="972962136" sldId="898"/>
        </pc:sldMkLst>
        <pc:spChg chg="mod">
          <ac:chgData name="Tommy Davis" userId="8124758957_tp_box_2" providerId="OAuth2" clId="{67D0C23E-57D1-4A27-A80E-03F78E8ECEE7}" dt="2023-04-12T15:35:06.488" v="2" actId="20577"/>
          <ac:spMkLst>
            <pc:docMk/>
            <pc:sldMk cId="972962136" sldId="898"/>
            <ac:spMk id="2" creationId="{450A8865-2051-49C9-945F-B38D1CC6C550}"/>
          </ac:spMkLst>
        </pc:spChg>
      </pc:sldChg>
      <pc:sldChg chg="modSp mod">
        <pc:chgData name="Tommy Davis" userId="8124758957_tp_box_2" providerId="OAuth2" clId="{67D0C23E-57D1-4A27-A80E-03F78E8ECEE7}" dt="2023-04-12T15:38:43.314" v="6" actId="20577"/>
        <pc:sldMkLst>
          <pc:docMk/>
          <pc:sldMk cId="1563940006" sldId="900"/>
        </pc:sldMkLst>
        <pc:spChg chg="mod">
          <ac:chgData name="Tommy Davis" userId="8124758957_tp_box_2" providerId="OAuth2" clId="{67D0C23E-57D1-4A27-A80E-03F78E8ECEE7}" dt="2023-04-12T15:38:43.314" v="6" actId="20577"/>
          <ac:spMkLst>
            <pc:docMk/>
            <pc:sldMk cId="1563940006" sldId="900"/>
            <ac:spMk id="3" creationId="{E901DFE5-525D-AEF2-C3C3-7F7333D6D372}"/>
          </ac:spMkLst>
        </pc:spChg>
      </pc:sldChg>
      <pc:sldChg chg="modSp mod">
        <pc:chgData name="Tommy Davis" userId="8124758957_tp_box_2" providerId="OAuth2" clId="{67D0C23E-57D1-4A27-A80E-03F78E8ECEE7}" dt="2023-04-12T15:44:45.323" v="31" actId="20577"/>
        <pc:sldMkLst>
          <pc:docMk/>
          <pc:sldMk cId="2102712448" sldId="927"/>
        </pc:sldMkLst>
        <pc:spChg chg="mod">
          <ac:chgData name="Tommy Davis" userId="8124758957_tp_box_2" providerId="OAuth2" clId="{67D0C23E-57D1-4A27-A80E-03F78E8ECEE7}" dt="2023-04-12T15:44:27.652" v="25" actId="20577"/>
          <ac:spMkLst>
            <pc:docMk/>
            <pc:sldMk cId="2102712448" sldId="927"/>
            <ac:spMk id="2" creationId="{98D46037-1720-D134-7730-6F6993051B7E}"/>
          </ac:spMkLst>
        </pc:spChg>
        <pc:spChg chg="mod">
          <ac:chgData name="Tommy Davis" userId="8124758957_tp_box_2" providerId="OAuth2" clId="{67D0C23E-57D1-4A27-A80E-03F78E8ECEE7}" dt="2023-04-12T15:44:45.323" v="31" actId="20577"/>
          <ac:spMkLst>
            <pc:docMk/>
            <pc:sldMk cId="2102712448" sldId="927"/>
            <ac:spMk id="3" creationId="{4D904BEB-E38C-AC5C-5725-DE3A67A00700}"/>
          </ac:spMkLst>
        </pc:spChg>
      </pc:sldChg>
      <pc:sldChg chg="modSp mod">
        <pc:chgData name="Tommy Davis" userId="8124758957_tp_box_2" providerId="OAuth2" clId="{67D0C23E-57D1-4A27-A80E-03F78E8ECEE7}" dt="2023-04-12T15:40:50.072" v="19" actId="20577"/>
        <pc:sldMkLst>
          <pc:docMk/>
          <pc:sldMk cId="2649996151" sldId="929"/>
        </pc:sldMkLst>
        <pc:spChg chg="mod">
          <ac:chgData name="Tommy Davis" userId="8124758957_tp_box_2" providerId="OAuth2" clId="{67D0C23E-57D1-4A27-A80E-03F78E8ECEE7}" dt="2023-04-12T15:40:50.072" v="19" actId="20577"/>
          <ac:spMkLst>
            <pc:docMk/>
            <pc:sldMk cId="2649996151" sldId="929"/>
            <ac:spMk id="3" creationId="{71F38704-908D-9C9F-FE87-FBDFA6FB3715}"/>
          </ac:spMkLst>
        </pc:spChg>
      </pc:sldChg>
      <pc:sldChg chg="modSp mod">
        <pc:chgData name="Tommy Davis" userId="8124758957_tp_box_2" providerId="OAuth2" clId="{67D0C23E-57D1-4A27-A80E-03F78E8ECEE7}" dt="2023-04-12T15:41:03.629" v="21" actId="20577"/>
        <pc:sldMkLst>
          <pc:docMk/>
          <pc:sldMk cId="773168891" sldId="930"/>
        </pc:sldMkLst>
        <pc:spChg chg="mod">
          <ac:chgData name="Tommy Davis" userId="8124758957_tp_box_2" providerId="OAuth2" clId="{67D0C23E-57D1-4A27-A80E-03F78E8ECEE7}" dt="2023-04-12T15:41:03.629" v="21" actId="20577"/>
          <ac:spMkLst>
            <pc:docMk/>
            <pc:sldMk cId="773168891" sldId="930"/>
            <ac:spMk id="3" creationId="{71F38704-908D-9C9F-FE87-FBDFA6FB3715}"/>
          </ac:spMkLst>
        </pc:spChg>
      </pc:sldChg>
      <pc:sldChg chg="modSp mod">
        <pc:chgData name="Tommy Davis" userId="8124758957_tp_box_2" providerId="OAuth2" clId="{67D0C23E-57D1-4A27-A80E-03F78E8ECEE7}" dt="2023-04-12T15:39:54.299" v="17" actId="20577"/>
        <pc:sldMkLst>
          <pc:docMk/>
          <pc:sldMk cId="630015817" sldId="934"/>
        </pc:sldMkLst>
        <pc:spChg chg="mod">
          <ac:chgData name="Tommy Davis" userId="8124758957_tp_box_2" providerId="OAuth2" clId="{67D0C23E-57D1-4A27-A80E-03F78E8ECEE7}" dt="2023-04-12T15:39:54.299" v="17" actId="20577"/>
          <ac:spMkLst>
            <pc:docMk/>
            <pc:sldMk cId="630015817" sldId="934"/>
            <ac:spMk id="3" creationId="{F4D72D75-A9C9-A8DB-A024-C05980DBC86F}"/>
          </ac:spMkLst>
        </pc:spChg>
      </pc:sldChg>
      <pc:sldChg chg="modSp mod">
        <pc:chgData name="Tommy Davis" userId="8124758957_tp_box_2" providerId="OAuth2" clId="{67D0C23E-57D1-4A27-A80E-03F78E8ECEE7}" dt="2023-04-12T15:43:27.863" v="23" actId="20577"/>
        <pc:sldMkLst>
          <pc:docMk/>
          <pc:sldMk cId="3613130398" sldId="937"/>
        </pc:sldMkLst>
        <pc:spChg chg="mod">
          <ac:chgData name="Tommy Davis" userId="8124758957_tp_box_2" providerId="OAuth2" clId="{67D0C23E-57D1-4A27-A80E-03F78E8ECEE7}" dt="2023-04-12T15:43:27.863" v="23" actId="20577"/>
          <ac:spMkLst>
            <pc:docMk/>
            <pc:sldMk cId="3613130398" sldId="937"/>
            <ac:spMk id="3" creationId="{40012257-4210-1408-10CE-D759EE7C4AF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dirty="0"/>
          </a:p>
        </p:txBody>
      </p:sp>
      <p:sp>
        <p:nvSpPr>
          <p:cNvPr id="3" name="Date Placeholder 2"/>
          <p:cNvSpPr>
            <a:spLocks noGrp="1"/>
          </p:cNvSpPr>
          <p:nvPr>
            <p:ph type="dt" sz="quarter" idx="1"/>
          </p:nvPr>
        </p:nvSpPr>
        <p:spPr>
          <a:xfrm>
            <a:off x="4143587" y="0"/>
            <a:ext cx="3169920" cy="480060"/>
          </a:xfrm>
          <a:prstGeom prst="rect">
            <a:avLst/>
          </a:prstGeom>
        </p:spPr>
        <p:txBody>
          <a:bodyPr vert="horz" lIns="96653" tIns="48327" rIns="96653" bIns="48327" rtlCol="0"/>
          <a:lstStyle>
            <a:lvl1pPr algn="r">
              <a:defRPr sz="1200"/>
            </a:lvl1pPr>
          </a:lstStyle>
          <a:p>
            <a:fld id="{97D917B9-76D6-4D60-BF3B-5248ABB887A1}" type="datetimeFigureOut">
              <a:rPr lang="en-US" smtClean="0"/>
              <a:t>4/12/2023</a:t>
            </a:fld>
            <a:endParaRPr lang="en-US" dirty="0"/>
          </a:p>
        </p:txBody>
      </p:sp>
      <p:sp>
        <p:nvSpPr>
          <p:cNvPr id="4" name="Footer Placeholder 3"/>
          <p:cNvSpPr>
            <a:spLocks noGrp="1"/>
          </p:cNvSpPr>
          <p:nvPr>
            <p:ph type="ftr" sz="quarter" idx="2"/>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3" tIns="48327" rIns="96653" bIns="48327" rtlCol="0" anchor="b"/>
          <a:lstStyle>
            <a:lvl1pPr algn="r">
              <a:defRPr sz="1200"/>
            </a:lvl1pPr>
          </a:lstStyle>
          <a:p>
            <a:fld id="{5AD5FF4F-1813-47BC-A9FF-009FB09C912D}" type="slidenum">
              <a:rPr lang="en-US" smtClean="0"/>
              <a:t>‹#›</a:t>
            </a:fld>
            <a:endParaRPr lang="en-US" dirty="0"/>
          </a:p>
        </p:txBody>
      </p:sp>
    </p:spTree>
    <p:extLst>
      <p:ext uri="{BB962C8B-B14F-4D97-AF65-F5344CB8AC3E}">
        <p14:creationId xmlns:p14="http://schemas.microsoft.com/office/powerpoint/2010/main" val="22983716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53" tIns="48327" rIns="96653" bIns="48327" rtlCol="0"/>
          <a:lstStyle>
            <a:lvl1pPr algn="l">
              <a:defRPr sz="12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53" tIns="48327" rIns="96653" bIns="48327" rtlCol="0"/>
          <a:lstStyle>
            <a:lvl1pPr algn="r">
              <a:defRPr sz="1200"/>
            </a:lvl1pPr>
          </a:lstStyle>
          <a:p>
            <a:fld id="{1DBDE766-03AC-714C-9F0A-A060CBE58101}" type="datetimeFigureOut">
              <a:rPr lang="en-US" smtClean="0"/>
              <a:t>4/12/2023</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53" tIns="48327" rIns="96653" bIns="48327"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53" tIns="48327" rIns="96653" bIns="4832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6"/>
          </a:xfrm>
          <a:prstGeom prst="rect">
            <a:avLst/>
          </a:prstGeom>
        </p:spPr>
        <p:txBody>
          <a:bodyPr vert="horz" lIns="96653" tIns="48327" rIns="96653" bIns="48327"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587" y="9119475"/>
            <a:ext cx="3169920" cy="481726"/>
          </a:xfrm>
          <a:prstGeom prst="rect">
            <a:avLst/>
          </a:prstGeom>
        </p:spPr>
        <p:txBody>
          <a:bodyPr vert="horz" lIns="96653" tIns="48327" rIns="96653" bIns="48327" rtlCol="0" anchor="b"/>
          <a:lstStyle>
            <a:lvl1pPr algn="r">
              <a:defRPr sz="1200"/>
            </a:lvl1pPr>
          </a:lstStyle>
          <a:p>
            <a:fld id="{2DECDC88-E5CE-9F4A-A469-8C95B4693CC2}" type="slidenum">
              <a:rPr lang="en-US" smtClean="0"/>
              <a:t>‹#›</a:t>
            </a:fld>
            <a:endParaRPr lang="en-US" dirty="0"/>
          </a:p>
        </p:txBody>
      </p:sp>
    </p:spTree>
    <p:extLst>
      <p:ext uri="{BB962C8B-B14F-4D97-AF65-F5344CB8AC3E}">
        <p14:creationId xmlns:p14="http://schemas.microsoft.com/office/powerpoint/2010/main" val="1172710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Scan the QR Code to get a copy of the slides via email and to make sure we’ve got current contact information for communications and updates throughout the year.</a:t>
            </a:r>
          </a:p>
          <a:p>
            <a:endParaRPr lang="en-US" dirty="0"/>
          </a:p>
          <a:p>
            <a:r>
              <a:rPr lang="en-US" dirty="0"/>
              <a:t>If you don’t get a copy email jamesa@dhcg.com to work with our technology team to ensure you are getting this and follow-on communications.</a:t>
            </a:r>
          </a:p>
        </p:txBody>
      </p:sp>
      <p:sp>
        <p:nvSpPr>
          <p:cNvPr id="4" name="Slide Number Placeholder 3"/>
          <p:cNvSpPr>
            <a:spLocks noGrp="1"/>
          </p:cNvSpPr>
          <p:nvPr>
            <p:ph type="sldNum" sz="quarter" idx="5"/>
          </p:nvPr>
        </p:nvSpPr>
        <p:spPr/>
        <p:txBody>
          <a:bodyPr/>
          <a:lstStyle/>
          <a:p>
            <a:fld id="{2DECDC88-E5CE-9F4A-A469-8C95B4693CC2}" type="slidenum">
              <a:rPr lang="en-US" smtClean="0"/>
              <a:t>2</a:t>
            </a:fld>
            <a:endParaRPr lang="en-US" dirty="0"/>
          </a:p>
        </p:txBody>
      </p:sp>
    </p:spTree>
    <p:extLst>
      <p:ext uri="{BB962C8B-B14F-4D97-AF65-F5344CB8AC3E}">
        <p14:creationId xmlns:p14="http://schemas.microsoft.com/office/powerpoint/2010/main" val="30299669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Round 2 reporting, you do </a:t>
            </a:r>
            <a:r>
              <a:rPr lang="en-US" b="1" dirty="0"/>
              <a:t>no</a:t>
            </a:r>
            <a:r>
              <a:rPr lang="en-US" dirty="0"/>
              <a:t>t need to report on any </a:t>
            </a:r>
            <a:r>
              <a:rPr lang="en-US" b="1" dirty="0"/>
              <a:t>structure</a:t>
            </a:r>
            <a:r>
              <a:rPr lang="en-US" dirty="0"/>
              <a:t> measures, so the only measure to report for Component 1 is the Med Rec measure.</a:t>
            </a:r>
          </a:p>
          <a:p>
            <a:r>
              <a:rPr lang="en-US" dirty="0"/>
              <a:t>	We have had a few questions about what if we started the process at a point during the measurement year, but we didn’t do the minimum number of interviews?  Report on the interviews you did complete.</a:t>
            </a:r>
          </a:p>
          <a:p>
            <a:r>
              <a:rPr lang="en-US" dirty="0"/>
              <a:t>For Component 2, really watch the timelines for the denominator and numerator inclusions on the influenza measure.</a:t>
            </a:r>
          </a:p>
          <a:p>
            <a:r>
              <a:rPr lang="en-US" dirty="0"/>
              <a:t>As for payer stratification, we know that many providers are still struggling with identifying Medicaid Managed Care encounters versus Fee-for-Service Medicaid, but HHSC is going to continue to require you to report measures by this stratification.</a:t>
            </a:r>
          </a:p>
        </p:txBody>
      </p:sp>
      <p:sp>
        <p:nvSpPr>
          <p:cNvPr id="4" name="Slide Number Placeholder 3"/>
          <p:cNvSpPr>
            <a:spLocks noGrp="1"/>
          </p:cNvSpPr>
          <p:nvPr>
            <p:ph type="sldNum" sz="quarter" idx="5"/>
          </p:nvPr>
        </p:nvSpPr>
        <p:spPr/>
        <p:txBody>
          <a:bodyPr/>
          <a:lstStyle/>
          <a:p>
            <a:fld id="{2DECDC88-E5CE-9F4A-A469-8C95B4693CC2}" type="slidenum">
              <a:rPr lang="en-US" smtClean="0"/>
              <a:t>21</a:t>
            </a:fld>
            <a:endParaRPr lang="en-US" dirty="0"/>
          </a:p>
        </p:txBody>
      </p:sp>
    </p:spTree>
    <p:extLst>
      <p:ext uri="{BB962C8B-B14F-4D97-AF65-F5344CB8AC3E}">
        <p14:creationId xmlns:p14="http://schemas.microsoft.com/office/powerpoint/2010/main" val="36461813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PY3, you’ll have the same number of measure to report, but </a:t>
            </a:r>
          </a:p>
          <a:p>
            <a:r>
              <a:rPr lang="en-US" dirty="0"/>
              <a:t>For Component 1, the Learning Collab measure is gone and replaced with the Non-Medical Drivers of Health Screening that will be reported for all DPPs.</a:t>
            </a:r>
          </a:p>
          <a:p>
            <a:r>
              <a:rPr lang="en-US" dirty="0"/>
              <a:t>For Component 2, the influenza measure is gone (it is still in RAPPS). For CHIRP, it is replaced with Depression Screening &amp; Follow-up Plan.</a:t>
            </a:r>
          </a:p>
        </p:txBody>
      </p:sp>
      <p:sp>
        <p:nvSpPr>
          <p:cNvPr id="4" name="Slide Number Placeholder 3"/>
          <p:cNvSpPr>
            <a:spLocks noGrp="1"/>
          </p:cNvSpPr>
          <p:nvPr>
            <p:ph type="sldNum" sz="quarter" idx="5"/>
          </p:nvPr>
        </p:nvSpPr>
        <p:spPr/>
        <p:txBody>
          <a:bodyPr/>
          <a:lstStyle/>
          <a:p>
            <a:fld id="{2DECDC88-E5CE-9F4A-A469-8C95B4693CC2}" type="slidenum">
              <a:rPr lang="en-US" smtClean="0"/>
              <a:t>22</a:t>
            </a:fld>
            <a:endParaRPr lang="en-US" dirty="0"/>
          </a:p>
        </p:txBody>
      </p:sp>
    </p:spTree>
    <p:extLst>
      <p:ext uri="{BB962C8B-B14F-4D97-AF65-F5344CB8AC3E}">
        <p14:creationId xmlns:p14="http://schemas.microsoft.com/office/powerpoint/2010/main" val="24366516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have questions about your CHIRP reporting, HHSC is offering time slots where you can call in and get help.  The first one was this morning, but there are two more:  the 19</a:t>
            </a:r>
            <a:r>
              <a:rPr lang="en-US" baseline="30000" dirty="0"/>
              <a:t>th</a:t>
            </a:r>
            <a:r>
              <a:rPr lang="en-US" dirty="0"/>
              <a:t> and the 26</a:t>
            </a:r>
            <a:r>
              <a:rPr lang="en-US" baseline="30000" dirty="0"/>
              <a:t>th</a:t>
            </a:r>
            <a:r>
              <a:rPr lang="en-US" dirty="0"/>
              <a:t> from 11-11:30.</a:t>
            </a:r>
          </a:p>
          <a:p>
            <a:endParaRPr lang="en-US" dirty="0"/>
          </a:p>
        </p:txBody>
      </p:sp>
      <p:sp>
        <p:nvSpPr>
          <p:cNvPr id="4" name="Slide Number Placeholder 3"/>
          <p:cNvSpPr>
            <a:spLocks noGrp="1"/>
          </p:cNvSpPr>
          <p:nvPr>
            <p:ph type="sldNum" sz="quarter" idx="5"/>
          </p:nvPr>
        </p:nvSpPr>
        <p:spPr/>
        <p:txBody>
          <a:bodyPr/>
          <a:lstStyle/>
          <a:p>
            <a:fld id="{2DECDC88-E5CE-9F4A-A469-8C95B4693CC2}" type="slidenum">
              <a:rPr lang="en-US" smtClean="0"/>
              <a:t>23</a:t>
            </a:fld>
            <a:endParaRPr lang="en-US" dirty="0"/>
          </a:p>
        </p:txBody>
      </p:sp>
    </p:spTree>
    <p:extLst>
      <p:ext uri="{BB962C8B-B14F-4D97-AF65-F5344CB8AC3E}">
        <p14:creationId xmlns:p14="http://schemas.microsoft.com/office/powerpoint/2010/main" val="27511387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Round 2 reporting, you do NOT need to report on any structure measures, so there is nothing to report for Component 1.</a:t>
            </a:r>
          </a:p>
          <a:p>
            <a:r>
              <a:rPr lang="en-US" dirty="0"/>
              <a:t>For Component 2, as with CHIRP, be sure to pay attention to the denominator and numerator time periods.</a:t>
            </a:r>
          </a:p>
          <a:p>
            <a:endParaRPr lang="en-US" dirty="0"/>
          </a:p>
        </p:txBody>
      </p:sp>
      <p:sp>
        <p:nvSpPr>
          <p:cNvPr id="4" name="Slide Number Placeholder 3"/>
          <p:cNvSpPr>
            <a:spLocks noGrp="1"/>
          </p:cNvSpPr>
          <p:nvPr>
            <p:ph type="sldNum" sz="quarter" idx="5"/>
          </p:nvPr>
        </p:nvSpPr>
        <p:spPr/>
        <p:txBody>
          <a:bodyPr/>
          <a:lstStyle/>
          <a:p>
            <a:fld id="{2DECDC88-E5CE-9F4A-A469-8C95B4693CC2}" type="slidenum">
              <a:rPr lang="en-US" smtClean="0"/>
              <a:t>24</a:t>
            </a:fld>
            <a:endParaRPr lang="en-US" dirty="0"/>
          </a:p>
        </p:txBody>
      </p:sp>
    </p:spTree>
    <p:extLst>
      <p:ext uri="{BB962C8B-B14F-4D97-AF65-F5344CB8AC3E}">
        <p14:creationId xmlns:p14="http://schemas.microsoft.com/office/powerpoint/2010/main" val="8524610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Year 3, </a:t>
            </a:r>
            <a:r>
              <a:rPr lang="en-US" b="1" dirty="0"/>
              <a:t>all 3</a:t>
            </a:r>
            <a:r>
              <a:rPr lang="en-US" dirty="0"/>
              <a:t> of the previous Component 1 measures are being </a:t>
            </a:r>
            <a:r>
              <a:rPr lang="en-US" b="1" dirty="0"/>
              <a:t>replaced with 3 new measures</a:t>
            </a:r>
            <a:r>
              <a:rPr lang="en-US" dirty="0"/>
              <a:t>:  Non-Medical Drivers of Health Screening, HIE Participation, and Depression Screening &amp; Follow-Up Practices.  </a:t>
            </a:r>
          </a:p>
          <a:p>
            <a:r>
              <a:rPr lang="en-US" dirty="0"/>
              <a:t>This last one is different than the depression screening metric being proposed for CHIRP.  That one is a process measure where you report data; this one is a structure measure, so it is a </a:t>
            </a:r>
            <a:r>
              <a:rPr lang="en-US" b="1" dirty="0"/>
              <a:t>status update only</a:t>
            </a:r>
            <a:r>
              <a:rPr lang="en-US" dirty="0"/>
              <a:t>.</a:t>
            </a:r>
          </a:p>
          <a:p>
            <a:r>
              <a:rPr lang="en-US" dirty="0"/>
              <a:t>For Component 2, A1C Poor Control will be replaced with Controlling High Blood Pressure, where you will report on the number of patients with hypertension whose most recent blood pressure was &lt;140 systolic and &lt;90 diastolic.</a:t>
            </a:r>
          </a:p>
          <a:p>
            <a:r>
              <a:rPr lang="en-US" dirty="0"/>
              <a:t>The influenza measure will still be here, BUT there are </a:t>
            </a:r>
            <a:r>
              <a:rPr lang="en-US" b="1" u="sng" dirty="0"/>
              <a:t>3 significant changes</a:t>
            </a:r>
            <a:r>
              <a:rPr lang="en-US" dirty="0"/>
              <a:t>.  First, the time periods will be updated.  Instead of having 2 distinct denominator periods and different numerator periods for each, you will have one denominator period that </a:t>
            </a:r>
            <a:r>
              <a:rPr lang="en-US" b="1" dirty="0"/>
              <a:t>includes visits from the previous year, 10/1/22 through </a:t>
            </a:r>
            <a:r>
              <a:rPr lang="en-US" dirty="0"/>
              <a:t>3/31/23 of the current year, and one numerator period that </a:t>
            </a:r>
            <a:r>
              <a:rPr lang="en-US" b="1" dirty="0"/>
              <a:t>looks back 7/1/22 </a:t>
            </a:r>
            <a:r>
              <a:rPr lang="en-US" b="0" dirty="0"/>
              <a:t>to</a:t>
            </a:r>
            <a:r>
              <a:rPr lang="en-US" dirty="0"/>
              <a:t> 6/30/23.</a:t>
            </a:r>
          </a:p>
          <a:p>
            <a:r>
              <a:rPr lang="en-US" dirty="0"/>
              <a:t>The second change is that </a:t>
            </a:r>
            <a:r>
              <a:rPr lang="en-US" b="1" dirty="0"/>
              <a:t>patient attestations to receiving the shot somewhere else will no longer count as MET </a:t>
            </a:r>
            <a:r>
              <a:rPr lang="en-US" b="0" dirty="0"/>
              <a:t>(this isn’t super clear in the measure spec, but it is found in the FAQs).  </a:t>
            </a:r>
            <a:r>
              <a:rPr lang="en-US" dirty="0"/>
              <a:t>Finally, </a:t>
            </a:r>
            <a:r>
              <a:rPr lang="en-US" b="1" dirty="0"/>
              <a:t>patient refusals, allergies, and vaccine not available will no longer be exclusions</a:t>
            </a:r>
            <a:r>
              <a:rPr lang="en-US" dirty="0"/>
              <a:t>.</a:t>
            </a:r>
          </a:p>
        </p:txBody>
      </p:sp>
      <p:sp>
        <p:nvSpPr>
          <p:cNvPr id="4" name="Slide Number Placeholder 3"/>
          <p:cNvSpPr>
            <a:spLocks noGrp="1"/>
          </p:cNvSpPr>
          <p:nvPr>
            <p:ph type="sldNum" sz="quarter" idx="5"/>
          </p:nvPr>
        </p:nvSpPr>
        <p:spPr/>
        <p:txBody>
          <a:bodyPr/>
          <a:lstStyle/>
          <a:p>
            <a:fld id="{2DECDC88-E5CE-9F4A-A469-8C95B4693CC2}" type="slidenum">
              <a:rPr lang="en-US" smtClean="0"/>
              <a:t>25</a:t>
            </a:fld>
            <a:endParaRPr lang="en-US" dirty="0"/>
          </a:p>
        </p:txBody>
      </p:sp>
    </p:spTree>
    <p:extLst>
      <p:ext uri="{BB962C8B-B14F-4D97-AF65-F5344CB8AC3E}">
        <p14:creationId xmlns:p14="http://schemas.microsoft.com/office/powerpoint/2010/main" val="41353544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HHSC is also offering Office Hours for RAPPS reporting.  These are at different times than those for CHIRP.  As with CHIRP though, the first one was this morning, but there are two more: April 19</a:t>
            </a:r>
            <a:r>
              <a:rPr lang="en-US" baseline="30000" dirty="0"/>
              <a:t>th</a:t>
            </a:r>
            <a:r>
              <a:rPr lang="en-US" dirty="0"/>
              <a:t> and 26</a:t>
            </a:r>
            <a:r>
              <a:rPr lang="en-US" baseline="30000" dirty="0"/>
              <a:t>th</a:t>
            </a:r>
            <a:r>
              <a:rPr lang="en-US" dirty="0"/>
              <a:t> from 10:30-11.</a:t>
            </a:r>
          </a:p>
          <a:p>
            <a:endParaRPr lang="en-US" dirty="0"/>
          </a:p>
        </p:txBody>
      </p:sp>
      <p:sp>
        <p:nvSpPr>
          <p:cNvPr id="4" name="Slide Number Placeholder 3"/>
          <p:cNvSpPr>
            <a:spLocks noGrp="1"/>
          </p:cNvSpPr>
          <p:nvPr>
            <p:ph type="sldNum" sz="quarter" idx="5"/>
          </p:nvPr>
        </p:nvSpPr>
        <p:spPr/>
        <p:txBody>
          <a:bodyPr/>
          <a:lstStyle/>
          <a:p>
            <a:fld id="{2DECDC88-E5CE-9F4A-A469-8C95B4693CC2}" type="slidenum">
              <a:rPr lang="en-US" smtClean="0"/>
              <a:t>26</a:t>
            </a:fld>
            <a:endParaRPr lang="en-US" dirty="0"/>
          </a:p>
        </p:txBody>
      </p:sp>
    </p:spTree>
    <p:extLst>
      <p:ext uri="{BB962C8B-B14F-4D97-AF65-F5344CB8AC3E}">
        <p14:creationId xmlns:p14="http://schemas.microsoft.com/office/powerpoint/2010/main" val="27919687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WANT TO TAKE THIS SLIDE OUT**   Do we want to discuss this?  </a:t>
            </a:r>
          </a:p>
          <a:p>
            <a:r>
              <a:rPr lang="en-US" dirty="0"/>
              <a:t>Although the overall HARP dollars have increased slightly, they aren’t going to the smaller hospitals.  The only SDA increases were to Harris and Tarrant.  Many of the smaller hospitals are either dropping out or not qualifying for the dollars they did in Year 1.  Year 2 has 25 participating hospitals compared to 64 in Year 1.</a:t>
            </a:r>
          </a:p>
          <a:p>
            <a:r>
              <a:rPr lang="en-US" dirty="0"/>
              <a:t>(Data found in HARP Modeling Files and matches data in Suggested IGT files; eligibility file is no longer posted on the HARP quality page.)</a:t>
            </a:r>
          </a:p>
          <a:p>
            <a:endParaRPr lang="en-US" dirty="0"/>
          </a:p>
        </p:txBody>
      </p:sp>
      <p:sp>
        <p:nvSpPr>
          <p:cNvPr id="4" name="Slide Number Placeholder 3"/>
          <p:cNvSpPr>
            <a:spLocks noGrp="1"/>
          </p:cNvSpPr>
          <p:nvPr>
            <p:ph type="sldNum" sz="quarter" idx="5"/>
          </p:nvPr>
        </p:nvSpPr>
        <p:spPr/>
        <p:txBody>
          <a:bodyPr/>
          <a:lstStyle/>
          <a:p>
            <a:fld id="{2DECDC88-E5CE-9F4A-A469-8C95B4693CC2}" type="slidenum">
              <a:rPr lang="en-US" smtClean="0"/>
              <a:t>28</a:t>
            </a:fld>
            <a:endParaRPr lang="en-US" dirty="0"/>
          </a:p>
        </p:txBody>
      </p:sp>
    </p:spTree>
    <p:extLst>
      <p:ext uri="{BB962C8B-B14F-4D97-AF65-F5344CB8AC3E}">
        <p14:creationId xmlns:p14="http://schemas.microsoft.com/office/powerpoint/2010/main" val="25291228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Should we put exact estimated dates (i.e., May 4, 2023 IGT Settlement Date for PY2 R2)?</a:t>
            </a:r>
          </a:p>
          <a:p>
            <a:endParaRPr lang="en-US" dirty="0"/>
          </a:p>
        </p:txBody>
      </p:sp>
      <p:sp>
        <p:nvSpPr>
          <p:cNvPr id="4" name="Slide Number Placeholder 3"/>
          <p:cNvSpPr>
            <a:spLocks noGrp="1"/>
          </p:cNvSpPr>
          <p:nvPr>
            <p:ph type="sldNum" sz="quarter" idx="5"/>
          </p:nvPr>
        </p:nvSpPr>
        <p:spPr/>
        <p:txBody>
          <a:bodyPr/>
          <a:lstStyle/>
          <a:p>
            <a:fld id="{2DECDC88-E5CE-9F4A-A469-8C95B4693CC2}" type="slidenum">
              <a:rPr lang="en-US" smtClean="0"/>
              <a:t>29</a:t>
            </a:fld>
            <a:endParaRPr lang="en-US" dirty="0"/>
          </a:p>
        </p:txBody>
      </p:sp>
    </p:spTree>
    <p:extLst>
      <p:ext uri="{BB962C8B-B14F-4D97-AF65-F5344CB8AC3E}">
        <p14:creationId xmlns:p14="http://schemas.microsoft.com/office/powerpoint/2010/main" val="41914481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some major changes proposed for TIPPS Year 3:</a:t>
            </a:r>
          </a:p>
          <a:p>
            <a:r>
              <a:rPr lang="en-US" dirty="0"/>
              <a:t>Component 1 is slated to go from reporting 8 measures to 3,</a:t>
            </a:r>
          </a:p>
          <a:p>
            <a:r>
              <a:rPr lang="en-US" dirty="0"/>
              <a:t>Component 2 is going from 10 measures to 4,</a:t>
            </a:r>
          </a:p>
          <a:p>
            <a:r>
              <a:rPr lang="en-US" dirty="0"/>
              <a:t>And Component 3 is going from 6 to 5.</a:t>
            </a:r>
          </a:p>
        </p:txBody>
      </p:sp>
      <p:sp>
        <p:nvSpPr>
          <p:cNvPr id="4" name="Slide Number Placeholder 3"/>
          <p:cNvSpPr>
            <a:spLocks noGrp="1"/>
          </p:cNvSpPr>
          <p:nvPr>
            <p:ph type="sldNum" sz="quarter" idx="5"/>
          </p:nvPr>
        </p:nvSpPr>
        <p:spPr/>
        <p:txBody>
          <a:bodyPr/>
          <a:lstStyle/>
          <a:p>
            <a:fld id="{2DECDC88-E5CE-9F4A-A469-8C95B4693CC2}" type="slidenum">
              <a:rPr lang="en-US" smtClean="0"/>
              <a:t>31</a:t>
            </a:fld>
            <a:endParaRPr lang="en-US" dirty="0"/>
          </a:p>
        </p:txBody>
      </p:sp>
    </p:spTree>
    <p:extLst>
      <p:ext uri="{BB962C8B-B14F-4D97-AF65-F5344CB8AC3E}">
        <p14:creationId xmlns:p14="http://schemas.microsoft.com/office/powerpoint/2010/main" val="2972309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reporting help Office Hours will be tomorrow from 10-10:30 and April 20</a:t>
            </a:r>
            <a:r>
              <a:rPr lang="en-US" baseline="30000" dirty="0"/>
              <a:t>th</a:t>
            </a:r>
            <a:r>
              <a:rPr lang="en-US" dirty="0"/>
              <a:t> &amp; 27</a:t>
            </a:r>
            <a:r>
              <a:rPr lang="en-US" baseline="30000" dirty="0"/>
              <a:t>th</a:t>
            </a:r>
            <a:r>
              <a:rPr lang="en-US" dirty="0"/>
              <a:t> from 10-10:30.</a:t>
            </a:r>
          </a:p>
          <a:p>
            <a:endParaRPr lang="en-US" dirty="0"/>
          </a:p>
        </p:txBody>
      </p:sp>
      <p:sp>
        <p:nvSpPr>
          <p:cNvPr id="4" name="Slide Number Placeholder 3"/>
          <p:cNvSpPr>
            <a:spLocks noGrp="1"/>
          </p:cNvSpPr>
          <p:nvPr>
            <p:ph type="sldNum" sz="quarter" idx="5"/>
          </p:nvPr>
        </p:nvSpPr>
        <p:spPr/>
        <p:txBody>
          <a:bodyPr/>
          <a:lstStyle/>
          <a:p>
            <a:fld id="{2DECDC88-E5CE-9F4A-A469-8C95B4693CC2}" type="slidenum">
              <a:rPr lang="en-US" smtClean="0"/>
              <a:t>32</a:t>
            </a:fld>
            <a:endParaRPr lang="en-US" dirty="0"/>
          </a:p>
        </p:txBody>
      </p:sp>
    </p:spTree>
    <p:extLst>
      <p:ext uri="{BB962C8B-B14F-4D97-AF65-F5344CB8AC3E}">
        <p14:creationId xmlns:p14="http://schemas.microsoft.com/office/powerpoint/2010/main" val="2064675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Hospital  340B qualifications – Discounted pricing program on OP pharmacy</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Pharmaceutical companies are looking at retail contracts and are stipulating rules and reduced participation for those hospitals that have multiple contracts – companies are wanting one primary retail contract.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profits not eligible for 340B</a:t>
            </a:r>
          </a:p>
          <a:p>
            <a:endParaRPr lang="en-US" dirty="0"/>
          </a:p>
        </p:txBody>
      </p:sp>
      <p:sp>
        <p:nvSpPr>
          <p:cNvPr id="4" name="Slide Number Placeholder 3"/>
          <p:cNvSpPr>
            <a:spLocks noGrp="1"/>
          </p:cNvSpPr>
          <p:nvPr>
            <p:ph type="sldNum" sz="quarter" idx="5"/>
          </p:nvPr>
        </p:nvSpPr>
        <p:spPr/>
        <p:txBody>
          <a:bodyPr/>
          <a:lstStyle/>
          <a:p>
            <a:fld id="{2DECDC88-E5CE-9F4A-A469-8C95B4693CC2}" type="slidenum">
              <a:rPr lang="en-US" smtClean="0"/>
              <a:t>5</a:t>
            </a:fld>
            <a:endParaRPr lang="en-US" dirty="0"/>
          </a:p>
        </p:txBody>
      </p:sp>
    </p:spTree>
    <p:extLst>
      <p:ext uri="{BB962C8B-B14F-4D97-AF65-F5344CB8AC3E}">
        <p14:creationId xmlns:p14="http://schemas.microsoft.com/office/powerpoint/2010/main" val="35120207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DECDC88-E5CE-9F4A-A469-8C95B4693CC2}" type="slidenum">
              <a:rPr lang="en-US" smtClean="0"/>
              <a:t>33</a:t>
            </a:fld>
            <a:endParaRPr lang="en-US" dirty="0"/>
          </a:p>
        </p:txBody>
      </p:sp>
    </p:spTree>
    <p:extLst>
      <p:ext uri="{BB962C8B-B14F-4D97-AF65-F5344CB8AC3E}">
        <p14:creationId xmlns:p14="http://schemas.microsoft.com/office/powerpoint/2010/main" val="28799299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DECDC88-E5CE-9F4A-A469-8C95B4693CC2}" type="slidenum">
              <a:rPr lang="en-US" smtClean="0"/>
              <a:t>34</a:t>
            </a:fld>
            <a:endParaRPr lang="en-US" dirty="0"/>
          </a:p>
        </p:txBody>
      </p:sp>
    </p:spTree>
    <p:extLst>
      <p:ext uri="{BB962C8B-B14F-4D97-AF65-F5344CB8AC3E}">
        <p14:creationId xmlns:p14="http://schemas.microsoft.com/office/powerpoint/2010/main" val="27085583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four initial phase of reporting for Government Entities for FFY22, October 1, 2021 through September 30, 2022.  </a:t>
            </a:r>
            <a:r>
              <a:rPr lang="en-US" b="1" dirty="0"/>
              <a:t>Private providers do NOT have to report</a:t>
            </a:r>
            <a:r>
              <a:rPr lang="en-US" dirty="0"/>
              <a:t>.</a:t>
            </a:r>
          </a:p>
          <a:p>
            <a:r>
              <a:rPr lang="en-US" dirty="0"/>
              <a:t>Module 1 was only completed by GEs that oversees LPPFs.</a:t>
            </a:r>
          </a:p>
          <a:p>
            <a:r>
              <a:rPr lang="en-US" dirty="0"/>
              <a:t>Module 2 was completed for all GEs that IGT for hospitals, outside of an LPPF.  This included IGT for DSH, UC, CHIRP, DSRIP, NAIP, and HARP.</a:t>
            </a:r>
          </a:p>
          <a:p>
            <a:r>
              <a:rPr lang="en-US" b="1" dirty="0"/>
              <a:t>Module 3 is due April 30</a:t>
            </a:r>
            <a:r>
              <a:rPr lang="en-US" b="1" baseline="30000" dirty="0"/>
              <a:t>th</a:t>
            </a:r>
            <a:r>
              <a:rPr lang="en-US" b="1" dirty="0"/>
              <a:t> at 11:59 p.m.  There was a mistake in the initial list of providers who were required to report-- UC providers were listed as now having to report for UC-Physician.  This was corrected on April 5</a:t>
            </a:r>
            <a:r>
              <a:rPr lang="en-US" b="1" baseline="30000" dirty="0"/>
              <a:t>th</a:t>
            </a:r>
            <a:r>
              <a:rPr lang="en-US" b="1" dirty="0"/>
              <a:t>.  If you are not doing UC-Physician (only 13 participants in UC-Physician in Texas), you do NOT need to submit for UC.  </a:t>
            </a:r>
          </a:p>
          <a:p>
            <a:r>
              <a:rPr lang="en-US" b="1" dirty="0"/>
              <a:t>Also, if you already submitted IGT information on DSRIP in Round 2, you do NOT have to do it again here; you do not have to break out how much was for hospital programs and how much was for non-hospital programs.</a:t>
            </a:r>
          </a:p>
          <a:p>
            <a:r>
              <a:rPr lang="en-US" b="0" dirty="0"/>
              <a:t>Module 4 will be for ambulance and school-based services.  </a:t>
            </a:r>
          </a:p>
          <a:p>
            <a:r>
              <a:rPr lang="en-US" b="0" dirty="0"/>
              <a:t>Moving forward, reporting will be required every October.</a:t>
            </a:r>
          </a:p>
          <a:p>
            <a:r>
              <a:rPr lang="en-US" b="0" dirty="0"/>
              <a:t>In-depth reviews will continue.  For this last round that was due today at noon, 114 out of 163 Module 2 providers were selected for review.  </a:t>
            </a:r>
            <a:r>
              <a:rPr lang="en-US" b="0" dirty="0">
                <a:solidFill>
                  <a:srgbClr val="FF0000"/>
                </a:solidFill>
              </a:rPr>
              <a:t>The LoFTS team has said that was based on a risk assessment score– May want to leave this out.</a:t>
            </a:r>
            <a:endParaRPr lang="en-US" b="0" dirty="0"/>
          </a:p>
          <a:p>
            <a:r>
              <a:rPr lang="en-US" b="0" dirty="0"/>
              <a:t>Providers were required to submit their budget for FFY22 (and had to submit more than one budget if their FY didn’t cover all the months requested).  They also had to submit board minutes showing the approval of that budget, details on “Other Income” </a:t>
            </a:r>
            <a:r>
              <a:rPr lang="en-US" b="1" dirty="0"/>
              <a:t>if that was selected </a:t>
            </a:r>
            <a:r>
              <a:rPr lang="en-US" b="0" dirty="0"/>
              <a:t>as an area of income on Module 2’s reporting, and bank statements showing all ad valorem taxes going in and IGT going out for FFY22.</a:t>
            </a:r>
          </a:p>
          <a:p>
            <a:endParaRPr lang="en-US" dirty="0"/>
          </a:p>
        </p:txBody>
      </p:sp>
      <p:sp>
        <p:nvSpPr>
          <p:cNvPr id="4" name="Slide Number Placeholder 3"/>
          <p:cNvSpPr>
            <a:spLocks noGrp="1"/>
          </p:cNvSpPr>
          <p:nvPr>
            <p:ph type="sldNum" sz="quarter" idx="5"/>
          </p:nvPr>
        </p:nvSpPr>
        <p:spPr/>
        <p:txBody>
          <a:bodyPr/>
          <a:lstStyle/>
          <a:p>
            <a:fld id="{2DECDC88-E5CE-9F4A-A469-8C95B4693CC2}" type="slidenum">
              <a:rPr lang="en-US" smtClean="0"/>
              <a:t>36</a:t>
            </a:fld>
            <a:endParaRPr lang="en-US" dirty="0"/>
          </a:p>
        </p:txBody>
      </p:sp>
    </p:spTree>
    <p:extLst>
      <p:ext uri="{BB962C8B-B14F-4D97-AF65-F5344CB8AC3E}">
        <p14:creationId xmlns:p14="http://schemas.microsoft.com/office/powerpoint/2010/main" val="33793840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BDCF1E-1724-4731-B21A-E04EB4450201}" type="slidenum">
              <a:rPr lang="en-US" smtClean="0"/>
              <a:t>42</a:t>
            </a:fld>
            <a:endParaRPr lang="en-US" dirty="0"/>
          </a:p>
        </p:txBody>
      </p:sp>
    </p:spTree>
    <p:extLst>
      <p:ext uri="{BB962C8B-B14F-4D97-AF65-F5344CB8AC3E}">
        <p14:creationId xmlns:p14="http://schemas.microsoft.com/office/powerpoint/2010/main" val="32070458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333333"/>
                </a:solidFill>
                <a:effectLst/>
                <a:latin typeface="arial" panose="020B0604020202020204" pitchFamily="34" charset="0"/>
              </a:rPr>
              <a:t>Information on Request to Report Late due to Extenuating Circumstances for Reporting Period 4 will be available on or around April 11</a:t>
            </a:r>
            <a:r>
              <a:rPr lang="en-US" b="0" i="0" baseline="30000" dirty="0">
                <a:solidFill>
                  <a:srgbClr val="333333"/>
                </a:solidFill>
                <a:effectLst/>
                <a:latin typeface="arial" panose="020B0604020202020204" pitchFamily="34" charset="0"/>
              </a:rPr>
              <a:t>th</a:t>
            </a:r>
            <a:r>
              <a:rPr lang="en-US" b="0" i="0" dirty="0">
                <a:solidFill>
                  <a:srgbClr val="333333"/>
                </a:solidFill>
                <a:effectLst/>
                <a:latin typeface="arial" panose="020B0604020202020204" pitchFamily="34" charset="0"/>
              </a:rPr>
              <a:t>. </a:t>
            </a:r>
          </a:p>
        </p:txBody>
      </p:sp>
      <p:sp>
        <p:nvSpPr>
          <p:cNvPr id="4" name="Slide Number Placeholder 3"/>
          <p:cNvSpPr>
            <a:spLocks noGrp="1"/>
          </p:cNvSpPr>
          <p:nvPr>
            <p:ph type="sldNum" sz="quarter" idx="5"/>
          </p:nvPr>
        </p:nvSpPr>
        <p:spPr/>
        <p:txBody>
          <a:bodyPr/>
          <a:lstStyle/>
          <a:p>
            <a:fld id="{41BDCF1E-1724-4731-B21A-E04EB4450201}" type="slidenum">
              <a:rPr lang="en-US" smtClean="0"/>
              <a:t>43</a:t>
            </a:fld>
            <a:endParaRPr lang="en-US" dirty="0"/>
          </a:p>
        </p:txBody>
      </p:sp>
    </p:spTree>
    <p:extLst>
      <p:ext uri="{BB962C8B-B14F-4D97-AF65-F5344CB8AC3E}">
        <p14:creationId xmlns:p14="http://schemas.microsoft.com/office/powerpoint/2010/main" val="32835245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Public Health Emergency ends May 11, 2023. No more funds to be released….or will there be? Still processing phase 4 PRF payments from December 16, 2021……99% of providers have been paid out to date.</a:t>
            </a:r>
          </a:p>
        </p:txBody>
      </p:sp>
      <p:sp>
        <p:nvSpPr>
          <p:cNvPr id="4" name="Slide Number Placeholder 3"/>
          <p:cNvSpPr>
            <a:spLocks noGrp="1"/>
          </p:cNvSpPr>
          <p:nvPr>
            <p:ph type="sldNum" sz="quarter" idx="5"/>
          </p:nvPr>
        </p:nvSpPr>
        <p:spPr/>
        <p:txBody>
          <a:bodyPr/>
          <a:lstStyle/>
          <a:p>
            <a:fld id="{41BDCF1E-1724-4731-B21A-E04EB4450201}" type="slidenum">
              <a:rPr lang="en-US" smtClean="0"/>
              <a:t>44</a:t>
            </a:fld>
            <a:endParaRPr lang="en-US" dirty="0"/>
          </a:p>
        </p:txBody>
      </p:sp>
    </p:spTree>
    <p:extLst>
      <p:ext uri="{BB962C8B-B14F-4D97-AF65-F5344CB8AC3E}">
        <p14:creationId xmlns:p14="http://schemas.microsoft.com/office/powerpoint/2010/main" val="34773020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152E85-E64D-45E0-B3F2-F6F356A08C7B}" type="slidenum">
              <a:rPr lang="en-US" smtClean="0"/>
              <a:t>55</a:t>
            </a:fld>
            <a:endParaRPr lang="en-US" dirty="0"/>
          </a:p>
        </p:txBody>
      </p:sp>
    </p:spTree>
    <p:extLst>
      <p:ext uri="{BB962C8B-B14F-4D97-AF65-F5344CB8AC3E}">
        <p14:creationId xmlns:p14="http://schemas.microsoft.com/office/powerpoint/2010/main" val="2749869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Amended CR – wording used states that 340B pricing can resume upon filing an eligible CR  and sending support to HRSA, however amended report may not be applied retroactively.</a:t>
            </a:r>
          </a:p>
        </p:txBody>
      </p:sp>
      <p:sp>
        <p:nvSpPr>
          <p:cNvPr id="4" name="Slide Number Placeholder 3"/>
          <p:cNvSpPr>
            <a:spLocks noGrp="1"/>
          </p:cNvSpPr>
          <p:nvPr>
            <p:ph type="sldNum" sz="quarter" idx="5"/>
          </p:nvPr>
        </p:nvSpPr>
        <p:spPr/>
        <p:txBody>
          <a:bodyPr/>
          <a:lstStyle/>
          <a:p>
            <a:fld id="{2DECDC88-E5CE-9F4A-A469-8C95B4693CC2}" type="slidenum">
              <a:rPr lang="en-US" smtClean="0"/>
              <a:t>6</a:t>
            </a:fld>
            <a:endParaRPr lang="en-US" dirty="0"/>
          </a:p>
        </p:txBody>
      </p:sp>
    </p:spTree>
    <p:extLst>
      <p:ext uri="{BB962C8B-B14F-4D97-AF65-F5344CB8AC3E}">
        <p14:creationId xmlns:p14="http://schemas.microsoft.com/office/powerpoint/2010/main" val="18197710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DECDC88-E5CE-9F4A-A469-8C95B4693CC2}" type="slidenum">
              <a:rPr lang="en-US" smtClean="0"/>
              <a:t>7</a:t>
            </a:fld>
            <a:endParaRPr lang="en-US" dirty="0"/>
          </a:p>
        </p:txBody>
      </p:sp>
    </p:spTree>
    <p:extLst>
      <p:ext uri="{BB962C8B-B14F-4D97-AF65-F5344CB8AC3E}">
        <p14:creationId xmlns:p14="http://schemas.microsoft.com/office/powerpoint/2010/main" val="32348004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DECDC88-E5CE-9F4A-A469-8C95B4693CC2}" type="slidenum">
              <a:rPr lang="en-US" smtClean="0"/>
              <a:t>8</a:t>
            </a:fld>
            <a:endParaRPr lang="en-US" dirty="0"/>
          </a:p>
        </p:txBody>
      </p:sp>
    </p:spTree>
    <p:extLst>
      <p:ext uri="{BB962C8B-B14F-4D97-AF65-F5344CB8AC3E}">
        <p14:creationId xmlns:p14="http://schemas.microsoft.com/office/powerpoint/2010/main" val="3723888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swing bed services for CAHs converting to REH, these are certified SNFs w RUG rates.</a:t>
            </a:r>
          </a:p>
        </p:txBody>
      </p:sp>
      <p:sp>
        <p:nvSpPr>
          <p:cNvPr id="4" name="Slide Number Placeholder 3"/>
          <p:cNvSpPr>
            <a:spLocks noGrp="1"/>
          </p:cNvSpPr>
          <p:nvPr>
            <p:ph type="sldNum" sz="quarter" idx="5"/>
          </p:nvPr>
        </p:nvSpPr>
        <p:spPr/>
        <p:txBody>
          <a:bodyPr/>
          <a:lstStyle/>
          <a:p>
            <a:fld id="{2DECDC88-E5CE-9F4A-A469-8C95B4693CC2}" type="slidenum">
              <a:rPr lang="en-US" smtClean="0"/>
              <a:t>12</a:t>
            </a:fld>
            <a:endParaRPr lang="en-US" dirty="0"/>
          </a:p>
        </p:txBody>
      </p:sp>
    </p:spTree>
    <p:extLst>
      <p:ext uri="{BB962C8B-B14F-4D97-AF65-F5344CB8AC3E}">
        <p14:creationId xmlns:p14="http://schemas.microsoft.com/office/powerpoint/2010/main" val="40264240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Slight amount of sequestration not reflected in above amounts.</a:t>
            </a:r>
          </a:p>
          <a:p>
            <a:endParaRPr lang="en-US" dirty="0"/>
          </a:p>
        </p:txBody>
      </p:sp>
      <p:sp>
        <p:nvSpPr>
          <p:cNvPr id="4" name="Slide Number Placeholder 3"/>
          <p:cNvSpPr>
            <a:spLocks noGrp="1"/>
          </p:cNvSpPr>
          <p:nvPr>
            <p:ph type="sldNum" sz="quarter" idx="5"/>
          </p:nvPr>
        </p:nvSpPr>
        <p:spPr/>
        <p:txBody>
          <a:bodyPr/>
          <a:lstStyle/>
          <a:p>
            <a:fld id="{2DECDC88-E5CE-9F4A-A469-8C95B4693CC2}" type="slidenum">
              <a:rPr lang="en-US" smtClean="0"/>
              <a:t>13</a:t>
            </a:fld>
            <a:endParaRPr lang="en-US" dirty="0"/>
          </a:p>
        </p:txBody>
      </p:sp>
    </p:spTree>
    <p:extLst>
      <p:ext uri="{BB962C8B-B14F-4D97-AF65-F5344CB8AC3E}">
        <p14:creationId xmlns:p14="http://schemas.microsoft.com/office/powerpoint/2010/main" val="27785216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Think about trending amounts, this is not a one-year decision</a:t>
            </a:r>
          </a:p>
          <a:p>
            <a:endParaRPr lang="en-US" dirty="0"/>
          </a:p>
          <a:p>
            <a:r>
              <a:rPr lang="en-US" dirty="0"/>
              <a:t>.</a:t>
            </a:r>
          </a:p>
        </p:txBody>
      </p:sp>
      <p:sp>
        <p:nvSpPr>
          <p:cNvPr id="4" name="Slide Number Placeholder 3"/>
          <p:cNvSpPr>
            <a:spLocks noGrp="1"/>
          </p:cNvSpPr>
          <p:nvPr>
            <p:ph type="sldNum" sz="quarter" idx="5"/>
          </p:nvPr>
        </p:nvSpPr>
        <p:spPr/>
        <p:txBody>
          <a:bodyPr/>
          <a:lstStyle/>
          <a:p>
            <a:fld id="{2DECDC88-E5CE-9F4A-A469-8C95B4693CC2}" type="slidenum">
              <a:rPr lang="en-US" smtClean="0"/>
              <a:t>14</a:t>
            </a:fld>
            <a:endParaRPr lang="en-US" dirty="0"/>
          </a:p>
        </p:txBody>
      </p:sp>
    </p:spTree>
    <p:extLst>
      <p:ext uri="{BB962C8B-B14F-4D97-AF65-F5344CB8AC3E}">
        <p14:creationId xmlns:p14="http://schemas.microsoft.com/office/powerpoint/2010/main" val="24698749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not have estimated dates beyond DY12.  Is UC approved beyond DY12?</a:t>
            </a:r>
          </a:p>
        </p:txBody>
      </p:sp>
      <p:sp>
        <p:nvSpPr>
          <p:cNvPr id="4" name="Slide Number Placeholder 3"/>
          <p:cNvSpPr>
            <a:spLocks noGrp="1"/>
          </p:cNvSpPr>
          <p:nvPr>
            <p:ph type="sldNum" sz="quarter" idx="5"/>
          </p:nvPr>
        </p:nvSpPr>
        <p:spPr/>
        <p:txBody>
          <a:bodyPr/>
          <a:lstStyle/>
          <a:p>
            <a:fld id="{2DECDC88-E5CE-9F4A-A469-8C95B4693CC2}" type="slidenum">
              <a:rPr lang="en-US" smtClean="0"/>
              <a:t>19</a:t>
            </a:fld>
            <a:endParaRPr lang="en-US" dirty="0"/>
          </a:p>
        </p:txBody>
      </p:sp>
    </p:spTree>
    <p:extLst>
      <p:ext uri="{BB962C8B-B14F-4D97-AF65-F5344CB8AC3E}">
        <p14:creationId xmlns:p14="http://schemas.microsoft.com/office/powerpoint/2010/main" val="6942809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4277062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70A6D97B-5FB1-4B19-BDB9-DD1FC120CB61}" type="slidenum">
              <a:rPr lang="en-US" smtClean="0"/>
              <a:t>‹#›</a:t>
            </a:fld>
            <a:endParaRPr lang="en-US" dirty="0"/>
          </a:p>
        </p:txBody>
      </p:sp>
    </p:spTree>
    <p:extLst>
      <p:ext uri="{BB962C8B-B14F-4D97-AF65-F5344CB8AC3E}">
        <p14:creationId xmlns:p14="http://schemas.microsoft.com/office/powerpoint/2010/main" val="1341421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70A6D97B-5FB1-4B19-BDB9-DD1FC120CB61}" type="slidenum">
              <a:rPr lang="en-US" smtClean="0"/>
              <a:t>‹#›</a:t>
            </a:fld>
            <a:endParaRPr lang="en-US" dirty="0"/>
          </a:p>
        </p:txBody>
      </p:sp>
    </p:spTree>
    <p:extLst>
      <p:ext uri="{BB962C8B-B14F-4D97-AF65-F5344CB8AC3E}">
        <p14:creationId xmlns:p14="http://schemas.microsoft.com/office/powerpoint/2010/main" val="3380952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4724400" y="6310312"/>
            <a:ext cx="2743200" cy="365125"/>
          </a:xfrm>
          <a:prstGeom prst="rect">
            <a:avLst/>
          </a:prstGeom>
        </p:spPr>
        <p:txBody>
          <a:bodyPr/>
          <a:lstStyle>
            <a:lvl1pPr algn="ctr">
              <a:defRPr/>
            </a:lvl1pPr>
          </a:lstStyle>
          <a:p>
            <a:fld id="{70A6D97B-5FB1-4B19-BDB9-DD1FC120CB61}" type="slidenum">
              <a:rPr lang="en-US" smtClean="0"/>
              <a:pPr/>
              <a:t>‹#›</a:t>
            </a:fld>
            <a:endParaRPr lang="en-US" dirty="0"/>
          </a:p>
        </p:txBody>
      </p:sp>
    </p:spTree>
    <p:extLst>
      <p:ext uri="{BB962C8B-B14F-4D97-AF65-F5344CB8AC3E}">
        <p14:creationId xmlns:p14="http://schemas.microsoft.com/office/powerpoint/2010/main" val="925931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70A6D97B-5FB1-4B19-BDB9-DD1FC120CB61}" type="slidenum">
              <a:rPr lang="en-US" smtClean="0"/>
              <a:t>‹#›</a:t>
            </a:fld>
            <a:endParaRPr lang="en-US" dirty="0"/>
          </a:p>
        </p:txBody>
      </p:sp>
    </p:spTree>
    <p:extLst>
      <p:ext uri="{BB962C8B-B14F-4D97-AF65-F5344CB8AC3E}">
        <p14:creationId xmlns:p14="http://schemas.microsoft.com/office/powerpoint/2010/main" val="289171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70A6D97B-5FB1-4B19-BDB9-DD1FC120CB61}" type="slidenum">
              <a:rPr lang="en-US" smtClean="0"/>
              <a:t>‹#›</a:t>
            </a:fld>
            <a:endParaRPr lang="en-US" dirty="0"/>
          </a:p>
        </p:txBody>
      </p:sp>
    </p:spTree>
    <p:extLst>
      <p:ext uri="{BB962C8B-B14F-4D97-AF65-F5344CB8AC3E}">
        <p14:creationId xmlns:p14="http://schemas.microsoft.com/office/powerpoint/2010/main" val="2562339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70A6D97B-5FB1-4B19-BDB9-DD1FC120CB61}" type="slidenum">
              <a:rPr lang="en-US" smtClean="0"/>
              <a:t>‹#›</a:t>
            </a:fld>
            <a:endParaRPr lang="en-US" dirty="0"/>
          </a:p>
        </p:txBody>
      </p:sp>
    </p:spTree>
    <p:extLst>
      <p:ext uri="{BB962C8B-B14F-4D97-AF65-F5344CB8AC3E}">
        <p14:creationId xmlns:p14="http://schemas.microsoft.com/office/powerpoint/2010/main" val="1413081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70A6D97B-5FB1-4B19-BDB9-DD1FC120CB61}" type="slidenum">
              <a:rPr lang="en-US" smtClean="0"/>
              <a:t>‹#›</a:t>
            </a:fld>
            <a:endParaRPr lang="en-US" dirty="0"/>
          </a:p>
        </p:txBody>
      </p:sp>
    </p:spTree>
    <p:extLst>
      <p:ext uri="{BB962C8B-B14F-4D97-AF65-F5344CB8AC3E}">
        <p14:creationId xmlns:p14="http://schemas.microsoft.com/office/powerpoint/2010/main" val="3987267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70A6D97B-5FB1-4B19-BDB9-DD1FC120CB61}" type="slidenum">
              <a:rPr lang="en-US" smtClean="0"/>
              <a:t>‹#›</a:t>
            </a:fld>
            <a:endParaRPr lang="en-US" dirty="0"/>
          </a:p>
        </p:txBody>
      </p:sp>
    </p:spTree>
    <p:extLst>
      <p:ext uri="{BB962C8B-B14F-4D97-AF65-F5344CB8AC3E}">
        <p14:creationId xmlns:p14="http://schemas.microsoft.com/office/powerpoint/2010/main" val="128048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70A6D97B-5FB1-4B19-BDB9-DD1FC120CB61}" type="slidenum">
              <a:rPr lang="en-US" smtClean="0"/>
              <a:t>‹#›</a:t>
            </a:fld>
            <a:endParaRPr lang="en-US" dirty="0"/>
          </a:p>
        </p:txBody>
      </p:sp>
    </p:spTree>
    <p:extLst>
      <p:ext uri="{BB962C8B-B14F-4D97-AF65-F5344CB8AC3E}">
        <p14:creationId xmlns:p14="http://schemas.microsoft.com/office/powerpoint/2010/main" val="2528730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70A6D97B-5FB1-4B19-BDB9-DD1FC120CB61}" type="slidenum">
              <a:rPr lang="en-US" smtClean="0"/>
              <a:t>‹#›</a:t>
            </a:fld>
            <a:endParaRPr lang="en-US" dirty="0"/>
          </a:p>
        </p:txBody>
      </p:sp>
    </p:spTree>
    <p:extLst>
      <p:ext uri="{BB962C8B-B14F-4D97-AF65-F5344CB8AC3E}">
        <p14:creationId xmlns:p14="http://schemas.microsoft.com/office/powerpoint/2010/main" val="453241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reeform 7"/>
          <p:cNvSpPr>
            <a:spLocks/>
          </p:cNvSpPr>
          <p:nvPr userDrawn="1"/>
        </p:nvSpPr>
        <p:spPr bwMode="auto">
          <a:xfrm>
            <a:off x="-1588" y="12700"/>
            <a:ext cx="822326" cy="3438525"/>
          </a:xfrm>
          <a:custGeom>
            <a:avLst/>
            <a:gdLst>
              <a:gd name="T0" fmla="*/ 2147483646 w 10104"/>
              <a:gd name="T1" fmla="*/ 2147483646 h 11539"/>
              <a:gd name="T2" fmla="*/ 0 w 10104"/>
              <a:gd name="T3" fmla="*/ 0 h 11539"/>
              <a:gd name="T4" fmla="*/ 2147483646 w 10104"/>
              <a:gd name="T5" fmla="*/ 2147483646 h 11539"/>
              <a:gd name="T6" fmla="*/ 2147483646 w 10104"/>
              <a:gd name="T7" fmla="*/ 2147483646 h 1153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104" h="11539">
                <a:moveTo>
                  <a:pt x="10104" y="2714"/>
                </a:moveTo>
                <a:lnTo>
                  <a:pt x="0" y="0"/>
                </a:lnTo>
                <a:cubicBezTo>
                  <a:pt x="138" y="3311"/>
                  <a:pt x="-37" y="8228"/>
                  <a:pt x="99" y="11539"/>
                </a:cubicBezTo>
                <a:lnTo>
                  <a:pt x="10104" y="2714"/>
                </a:lnTo>
                <a:close/>
              </a:path>
            </a:pathLst>
          </a:custGeom>
          <a:solidFill>
            <a:srgbClr val="CCB066"/>
          </a:solidFill>
          <a:ln w="12700" cap="flat" cmpd="sng">
            <a:solidFill>
              <a:srgbClr val="CCB066"/>
            </a:solidFill>
            <a:round/>
            <a:headEnd/>
            <a:tailEnd/>
          </a:ln>
        </p:spPr>
        <p:txBody>
          <a:bodyPr/>
          <a:lstStyle/>
          <a:p>
            <a:endParaRPr lang="en-US" dirty="0"/>
          </a:p>
        </p:txBody>
      </p:sp>
      <p:sp>
        <p:nvSpPr>
          <p:cNvPr id="8" name="Freeform 7"/>
          <p:cNvSpPr>
            <a:spLocks/>
          </p:cNvSpPr>
          <p:nvPr userDrawn="1"/>
        </p:nvSpPr>
        <p:spPr bwMode="auto">
          <a:xfrm>
            <a:off x="7938" y="0"/>
            <a:ext cx="3460750" cy="815975"/>
          </a:xfrm>
          <a:custGeom>
            <a:avLst/>
            <a:gdLst>
              <a:gd name="T0" fmla="*/ 2147483646 w 10074"/>
              <a:gd name="T1" fmla="*/ 2147483646 h 10000"/>
              <a:gd name="T2" fmla="*/ 0 w 10074"/>
              <a:gd name="T3" fmla="*/ 0 h 10000"/>
              <a:gd name="T4" fmla="*/ 2147483646 w 10074"/>
              <a:gd name="T5" fmla="*/ 2147483646 h 10000"/>
              <a:gd name="T6" fmla="*/ 2147483646 w 10074"/>
              <a:gd name="T7" fmla="*/ 2147483646 h 10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074" h="10000">
                <a:moveTo>
                  <a:pt x="10074" y="89"/>
                </a:moveTo>
                <a:lnTo>
                  <a:pt x="0" y="0"/>
                </a:lnTo>
                <a:lnTo>
                  <a:pt x="2366" y="10000"/>
                </a:lnTo>
                <a:lnTo>
                  <a:pt x="10074" y="89"/>
                </a:lnTo>
                <a:close/>
              </a:path>
            </a:pathLst>
          </a:custGeom>
          <a:solidFill>
            <a:srgbClr val="001E55"/>
          </a:solidFill>
          <a:ln w="12700" cap="flat" cmpd="sng">
            <a:solidFill>
              <a:srgbClr val="00003E"/>
            </a:solidFill>
            <a:round/>
            <a:headEnd/>
            <a:tailEnd/>
          </a:ln>
        </p:spPr>
        <p:txBody>
          <a:bodyPr/>
          <a:lstStyle/>
          <a:p>
            <a:endParaRPr lang="en-US" dirty="0"/>
          </a:p>
        </p:txBody>
      </p:sp>
      <p:pic>
        <p:nvPicPr>
          <p:cNvPr id="9" name="Picture 7"/>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1464925" y="6253163"/>
            <a:ext cx="727075"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lide Number Placeholder 5">
            <a:extLst>
              <a:ext uri="{FF2B5EF4-FFF2-40B4-BE49-F238E27FC236}">
                <a16:creationId xmlns:a16="http://schemas.microsoft.com/office/drawing/2014/main" id="{E9665EE1-4CC1-7549-8057-8FC2B4CDF8CB}"/>
              </a:ext>
            </a:extLst>
          </p:cNvPr>
          <p:cNvSpPr>
            <a:spLocks noGrp="1"/>
          </p:cNvSpPr>
          <p:nvPr>
            <p:ph type="sldNum" sz="quarter" idx="4"/>
          </p:nvPr>
        </p:nvSpPr>
        <p:spPr>
          <a:xfrm>
            <a:off x="4724400" y="6310312"/>
            <a:ext cx="2743200" cy="365125"/>
          </a:xfrm>
          <a:prstGeom prst="rect">
            <a:avLst/>
          </a:prstGeom>
        </p:spPr>
        <p:txBody>
          <a:bodyPr/>
          <a:lstStyle>
            <a:lvl1pPr algn="ctr">
              <a:defRPr/>
            </a:lvl1pPr>
          </a:lstStyle>
          <a:p>
            <a:fld id="{70A6D97B-5FB1-4B19-BDB9-DD1FC120CB61}" type="slidenum">
              <a:rPr lang="en-US" smtClean="0"/>
              <a:pPr/>
              <a:t>‹#›</a:t>
            </a:fld>
            <a:endParaRPr lang="en-US" dirty="0"/>
          </a:p>
        </p:txBody>
      </p:sp>
    </p:spTree>
    <p:extLst>
      <p:ext uri="{BB962C8B-B14F-4D97-AF65-F5344CB8AC3E}">
        <p14:creationId xmlns:p14="http://schemas.microsoft.com/office/powerpoint/2010/main" val="8794534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lnSpc>
          <a:spcPct val="90000"/>
        </a:lnSpc>
        <a:spcBef>
          <a:spcPct val="0"/>
        </a:spcBef>
        <a:buNone/>
        <a:defRPr sz="4400" kern="1200">
          <a:solidFill>
            <a:srgbClr val="001E55"/>
          </a:solidFill>
          <a:effectLst>
            <a:outerShdw blurRad="38100" dist="38100" dir="2700000" algn="tl">
              <a:srgbClr val="000000">
                <a:alpha val="43137"/>
              </a:srgbClr>
            </a:outerShdw>
          </a:effectLst>
          <a:latin typeface="Times New Roman" panose="02020603050405020304" pitchFamily="18" charset="0"/>
          <a:ea typeface="+mj-ea"/>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1E55"/>
          </a:solidFill>
          <a:latin typeface="Times New Roman" panose="02020603050405020304" pitchFamily="18" charset="0"/>
          <a:ea typeface="+mn-ea"/>
          <a:cs typeface="Times New Roman" panose="02020603050405020304" pitchFamily="18" charset="0"/>
        </a:defRPr>
      </a:lvl1pPr>
      <a:lvl2pPr marL="685800" indent="-228600" algn="l" defTabSz="914400" rtl="0" eaLnBrk="1" latinLnBrk="0" hangingPunct="1">
        <a:lnSpc>
          <a:spcPct val="90000"/>
        </a:lnSpc>
        <a:spcBef>
          <a:spcPts val="500"/>
        </a:spcBef>
        <a:buClr>
          <a:srgbClr val="CCB066"/>
        </a:buClr>
        <a:buFont typeface="Arial" panose="020B0604020202020204" pitchFamily="34" charset="0"/>
        <a:buChar char="•"/>
        <a:defRPr sz="2400" kern="1200">
          <a:solidFill>
            <a:srgbClr val="001E55"/>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Clr>
          <a:srgbClr val="CCB066"/>
        </a:buClr>
        <a:buFont typeface="Arial" panose="020B0604020202020204" pitchFamily="34" charset="0"/>
        <a:buChar char="•"/>
        <a:defRPr sz="2000" kern="1200">
          <a:solidFill>
            <a:srgbClr val="001E55"/>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Clr>
          <a:srgbClr val="CCB066"/>
        </a:buClr>
        <a:buFont typeface="Arial" panose="020B0604020202020204" pitchFamily="34" charset="0"/>
        <a:buChar char="•"/>
        <a:defRPr sz="1800" kern="1200">
          <a:solidFill>
            <a:srgbClr val="001E55"/>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Clr>
          <a:srgbClr val="CCB066"/>
        </a:buClr>
        <a:buFont typeface="Arial" panose="020B0604020202020204" pitchFamily="34" charset="0"/>
        <a:buChar char="•"/>
        <a:defRPr sz="1800" kern="1200">
          <a:solidFill>
            <a:srgbClr val="001E55"/>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5.svg"/><Relationship Id="rId4" Type="http://schemas.openxmlformats.org/officeDocument/2006/relationships/image" Target="../media/image4.png"/></Relationships>
</file>

<file path=ppt/slides/_rels/slide4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6.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ool.nashp.org/" TargetMode="External"/><Relationship Id="rId2" Type="http://schemas.openxmlformats.org/officeDocument/2006/relationships/hyperlink" Target="https://nashp.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DA4BB-8886-46A7-9E56-256A911A3EBF}"/>
              </a:ext>
            </a:extLst>
          </p:cNvPr>
          <p:cNvSpPr>
            <a:spLocks noGrp="1"/>
          </p:cNvSpPr>
          <p:nvPr>
            <p:ph type="ctrTitle"/>
          </p:nvPr>
        </p:nvSpPr>
        <p:spPr>
          <a:xfrm>
            <a:off x="1523999" y="571512"/>
            <a:ext cx="9144000" cy="2387600"/>
          </a:xfrm>
        </p:spPr>
        <p:txBody>
          <a:bodyPr>
            <a:normAutofit/>
          </a:bodyPr>
          <a:lstStyle/>
          <a:p>
            <a:r>
              <a:rPr lang="en-US" sz="6600" dirty="0">
                <a:solidFill>
                  <a:schemeClr val="tx1"/>
                </a:solidFill>
              </a:rPr>
              <a:t>TORCH Conference</a:t>
            </a:r>
            <a:br>
              <a:rPr lang="en-US" sz="6600" dirty="0">
                <a:solidFill>
                  <a:schemeClr val="tx1"/>
                </a:solidFill>
              </a:rPr>
            </a:br>
            <a:r>
              <a:rPr lang="en-US" sz="6600" dirty="0">
                <a:solidFill>
                  <a:schemeClr val="tx1"/>
                </a:solidFill>
              </a:rPr>
              <a:t>Spring 2023</a:t>
            </a:r>
          </a:p>
        </p:txBody>
      </p:sp>
      <p:sp>
        <p:nvSpPr>
          <p:cNvPr id="4" name="Content Placeholder 2">
            <a:extLst>
              <a:ext uri="{FF2B5EF4-FFF2-40B4-BE49-F238E27FC236}">
                <a16:creationId xmlns:a16="http://schemas.microsoft.com/office/drawing/2014/main" id="{FBA7C905-8829-B34A-9E22-CC4742019D2D}"/>
              </a:ext>
            </a:extLst>
          </p:cNvPr>
          <p:cNvSpPr txBox="1">
            <a:spLocks/>
          </p:cNvSpPr>
          <p:nvPr/>
        </p:nvSpPr>
        <p:spPr>
          <a:xfrm>
            <a:off x="1849937" y="3898889"/>
            <a:ext cx="8277367" cy="238759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001E55"/>
                </a:solidFill>
                <a:latin typeface="Times New Roman" panose="02020603050405020304" pitchFamily="18" charset="0"/>
                <a:ea typeface="+mn-ea"/>
                <a:cs typeface="Times New Roman" panose="02020603050405020304" pitchFamily="18" charset="0"/>
              </a:defRPr>
            </a:lvl1pPr>
            <a:lvl2pPr marL="457200" indent="0" algn="ctr" defTabSz="914400" rtl="0" eaLnBrk="1" latinLnBrk="0" hangingPunct="1">
              <a:lnSpc>
                <a:spcPct val="90000"/>
              </a:lnSpc>
              <a:spcBef>
                <a:spcPts val="500"/>
              </a:spcBef>
              <a:buClr>
                <a:srgbClr val="CCB066"/>
              </a:buClr>
              <a:buFont typeface="Arial" panose="020B0604020202020204" pitchFamily="34" charset="0"/>
              <a:buNone/>
              <a:defRPr sz="2000" kern="1200">
                <a:solidFill>
                  <a:srgbClr val="001E55"/>
                </a:solidFill>
                <a:latin typeface="Times New Roman" panose="02020603050405020304" pitchFamily="18" charset="0"/>
                <a:ea typeface="+mn-ea"/>
                <a:cs typeface="Times New Roman" panose="02020603050405020304" pitchFamily="18" charset="0"/>
              </a:defRPr>
            </a:lvl2pPr>
            <a:lvl3pPr marL="914400" indent="0" algn="ctr" defTabSz="914400" rtl="0" eaLnBrk="1" latinLnBrk="0" hangingPunct="1">
              <a:lnSpc>
                <a:spcPct val="90000"/>
              </a:lnSpc>
              <a:spcBef>
                <a:spcPts val="500"/>
              </a:spcBef>
              <a:buClr>
                <a:srgbClr val="CCB066"/>
              </a:buClr>
              <a:buFont typeface="Arial" panose="020B0604020202020204" pitchFamily="34" charset="0"/>
              <a:buNone/>
              <a:defRPr sz="1800" kern="1200">
                <a:solidFill>
                  <a:srgbClr val="001E55"/>
                </a:solidFill>
                <a:latin typeface="Times New Roman" panose="02020603050405020304" pitchFamily="18" charset="0"/>
                <a:ea typeface="+mn-ea"/>
                <a:cs typeface="Times New Roman" panose="02020603050405020304" pitchFamily="18" charset="0"/>
              </a:defRPr>
            </a:lvl3pPr>
            <a:lvl4pPr marL="1371600" indent="0" algn="ctr" defTabSz="914400" rtl="0" eaLnBrk="1" latinLnBrk="0" hangingPunct="1">
              <a:lnSpc>
                <a:spcPct val="90000"/>
              </a:lnSpc>
              <a:spcBef>
                <a:spcPts val="500"/>
              </a:spcBef>
              <a:buClr>
                <a:srgbClr val="CCB066"/>
              </a:buClr>
              <a:buFont typeface="Arial" panose="020B0604020202020204" pitchFamily="34" charset="0"/>
              <a:buNone/>
              <a:defRPr sz="1600" kern="1200">
                <a:solidFill>
                  <a:srgbClr val="001E55"/>
                </a:solidFill>
                <a:latin typeface="Times New Roman" panose="02020603050405020304" pitchFamily="18" charset="0"/>
                <a:ea typeface="+mn-ea"/>
                <a:cs typeface="Times New Roman" panose="02020603050405020304" pitchFamily="18" charset="0"/>
              </a:defRPr>
            </a:lvl4pPr>
            <a:lvl5pPr marL="1828800" indent="0" algn="ctr" defTabSz="914400" rtl="0" eaLnBrk="1" latinLnBrk="0" hangingPunct="1">
              <a:lnSpc>
                <a:spcPct val="90000"/>
              </a:lnSpc>
              <a:spcBef>
                <a:spcPts val="500"/>
              </a:spcBef>
              <a:buClr>
                <a:srgbClr val="CCB066"/>
              </a:buClr>
              <a:buFont typeface="Arial" panose="020B0604020202020204" pitchFamily="34" charset="0"/>
              <a:buNone/>
              <a:defRPr sz="1600" kern="1200">
                <a:solidFill>
                  <a:srgbClr val="001E55"/>
                </a:solidFill>
                <a:latin typeface="Times New Roman" panose="02020603050405020304" pitchFamily="18" charset="0"/>
                <a:ea typeface="+mn-ea"/>
                <a:cs typeface="Times New Roman" panose="02020603050405020304" pitchFamily="18"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n-US" altLang="en-US" sz="3000" dirty="0">
                <a:solidFill>
                  <a:schemeClr val="tx1"/>
                </a:solidFill>
              </a:rPr>
              <a:t>J. Brandon Durbin, CPA</a:t>
            </a:r>
          </a:p>
          <a:p>
            <a:pPr>
              <a:spcBef>
                <a:spcPts val="0"/>
              </a:spcBef>
            </a:pPr>
            <a:r>
              <a:rPr lang="en-US" altLang="en-US" sz="3000" dirty="0">
                <a:solidFill>
                  <a:schemeClr val="tx1"/>
                </a:solidFill>
              </a:rPr>
              <a:t>101 W Renner Rd, Ste 475, Richardson Tx 75082</a:t>
            </a:r>
          </a:p>
          <a:p>
            <a:pPr>
              <a:spcBef>
                <a:spcPts val="0"/>
              </a:spcBef>
            </a:pPr>
            <a:r>
              <a:rPr lang="en-US" altLang="en-US" sz="3000" dirty="0">
                <a:solidFill>
                  <a:schemeClr val="tx1"/>
                </a:solidFill>
              </a:rPr>
              <a:t>brandon@dhcg.com</a:t>
            </a:r>
          </a:p>
          <a:p>
            <a:pPr>
              <a:spcBef>
                <a:spcPts val="0"/>
              </a:spcBef>
            </a:pPr>
            <a:r>
              <a:rPr lang="en-US" altLang="en-US" sz="3000" dirty="0">
                <a:solidFill>
                  <a:schemeClr val="tx1"/>
                </a:solidFill>
              </a:rPr>
              <a:t>469-361-0120 (o)</a:t>
            </a:r>
          </a:p>
          <a:p>
            <a:pPr>
              <a:spcBef>
                <a:spcPts val="0"/>
              </a:spcBef>
            </a:pPr>
            <a:r>
              <a:rPr lang="en-US" altLang="en-US" sz="3000" dirty="0">
                <a:solidFill>
                  <a:schemeClr val="tx1"/>
                </a:solidFill>
              </a:rPr>
              <a:t>214-538-8491 (c)</a:t>
            </a:r>
          </a:p>
          <a:p>
            <a:pPr>
              <a:spcBef>
                <a:spcPts val="0"/>
              </a:spcBef>
            </a:pPr>
            <a:endParaRPr lang="en-US" altLang="en-US" sz="3000" dirty="0">
              <a:solidFill>
                <a:srgbClr val="00003E"/>
              </a:solidFill>
            </a:endParaRPr>
          </a:p>
          <a:p>
            <a:pPr>
              <a:spcBef>
                <a:spcPts val="0"/>
              </a:spcBef>
            </a:pPr>
            <a:endParaRPr lang="en-US" altLang="en-US" dirty="0">
              <a:solidFill>
                <a:srgbClr val="00003E"/>
              </a:solidFill>
            </a:endParaRPr>
          </a:p>
          <a:p>
            <a:pPr>
              <a:spcBef>
                <a:spcPts val="0"/>
              </a:spcBef>
            </a:pPr>
            <a:endParaRPr lang="en-US" altLang="en-US" dirty="0">
              <a:solidFill>
                <a:srgbClr val="00003E"/>
              </a:solidFill>
            </a:endParaRPr>
          </a:p>
          <a:p>
            <a:endParaRPr lang="en-US" dirty="0"/>
          </a:p>
        </p:txBody>
      </p:sp>
    </p:spTree>
    <p:extLst>
      <p:ext uri="{BB962C8B-B14F-4D97-AF65-F5344CB8AC3E}">
        <p14:creationId xmlns:p14="http://schemas.microsoft.com/office/powerpoint/2010/main" val="26625219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A8865-2051-49C9-945F-B38D1CC6C550}"/>
              </a:ext>
            </a:extLst>
          </p:cNvPr>
          <p:cNvSpPr>
            <a:spLocks noGrp="1"/>
          </p:cNvSpPr>
          <p:nvPr>
            <p:ph type="title"/>
          </p:nvPr>
        </p:nvSpPr>
        <p:spPr>
          <a:xfrm>
            <a:off x="838200" y="365125"/>
            <a:ext cx="10515600" cy="1325563"/>
          </a:xfrm>
        </p:spPr>
        <p:txBody>
          <a:bodyPr anchor="ctr">
            <a:normAutofit/>
          </a:bodyPr>
          <a:lstStyle/>
          <a:p>
            <a:r>
              <a:rPr lang="en-US" dirty="0"/>
              <a:t>Rural Emergency Hospital (</a:t>
            </a:r>
            <a:r>
              <a:rPr lang="en-US" dirty="0">
                <a:solidFill>
                  <a:srgbClr val="00004B"/>
                </a:solidFill>
              </a:rPr>
              <a:t>REH</a:t>
            </a:r>
            <a:r>
              <a:rPr lang="en-US" dirty="0"/>
              <a:t>)</a:t>
            </a:r>
          </a:p>
        </p:txBody>
      </p:sp>
      <p:sp>
        <p:nvSpPr>
          <p:cNvPr id="3" name="Content Placeholder 2">
            <a:extLst>
              <a:ext uri="{FF2B5EF4-FFF2-40B4-BE49-F238E27FC236}">
                <a16:creationId xmlns:a16="http://schemas.microsoft.com/office/drawing/2014/main" id="{E14F3BDA-E0EE-406A-BC3A-533646BE9D86}"/>
              </a:ext>
            </a:extLst>
          </p:cNvPr>
          <p:cNvSpPr>
            <a:spLocks noGrp="1"/>
          </p:cNvSpPr>
          <p:nvPr>
            <p:ph sz="half" idx="1"/>
          </p:nvPr>
        </p:nvSpPr>
        <p:spPr>
          <a:xfrm>
            <a:off x="838199" y="1825625"/>
            <a:ext cx="10367683" cy="4351338"/>
          </a:xfrm>
        </p:spPr>
        <p:txBody>
          <a:bodyPr>
            <a:noAutofit/>
          </a:bodyPr>
          <a:lstStyle/>
          <a:p>
            <a:pPr>
              <a:buClr>
                <a:srgbClr val="CCB066"/>
              </a:buClr>
            </a:pPr>
            <a:r>
              <a:rPr lang="en-US" sz="2400" dirty="0"/>
              <a:t>New provider type created by Consolidated Appropriations Act (CAA) 2021</a:t>
            </a:r>
          </a:p>
          <a:p>
            <a:pPr marL="0" indent="0">
              <a:buClr>
                <a:srgbClr val="CCB066"/>
              </a:buClr>
              <a:buNone/>
            </a:pPr>
            <a:endParaRPr lang="en-US" sz="2400" dirty="0"/>
          </a:p>
          <a:p>
            <a:pPr>
              <a:buClr>
                <a:srgbClr val="CCB066"/>
              </a:buClr>
            </a:pPr>
            <a:r>
              <a:rPr lang="en-US" sz="2400" dirty="0"/>
              <a:t>Final Rules included in 2023 OPPS Proposed Rule – issued in November 2022.</a:t>
            </a:r>
          </a:p>
          <a:p>
            <a:pPr>
              <a:buClr>
                <a:srgbClr val="CCB066"/>
              </a:buClr>
            </a:pPr>
            <a:endParaRPr lang="en-US" sz="2400" dirty="0"/>
          </a:p>
          <a:p>
            <a:pPr>
              <a:buClr>
                <a:srgbClr val="CCB066"/>
              </a:buClr>
            </a:pPr>
            <a:r>
              <a:rPr lang="en-US" sz="2400" dirty="0"/>
              <a:t>Must be Medicare enrolled CAH or rural hospital with 50 beds or less on date CAA was signed to convert to REH (December 27, 2020)</a:t>
            </a:r>
          </a:p>
          <a:p>
            <a:pPr lvl="1"/>
            <a:r>
              <a:rPr lang="en-US" dirty="0"/>
              <a:t>Submit change of information CMS-855A rather than initial enrollment application</a:t>
            </a:r>
          </a:p>
        </p:txBody>
      </p:sp>
    </p:spTree>
    <p:extLst>
      <p:ext uri="{BB962C8B-B14F-4D97-AF65-F5344CB8AC3E}">
        <p14:creationId xmlns:p14="http://schemas.microsoft.com/office/powerpoint/2010/main" val="1387294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DE7C7-97A7-0148-9E50-622270D2DFDD}"/>
              </a:ext>
            </a:extLst>
          </p:cNvPr>
          <p:cNvSpPr>
            <a:spLocks noGrp="1"/>
          </p:cNvSpPr>
          <p:nvPr>
            <p:ph type="title"/>
          </p:nvPr>
        </p:nvSpPr>
        <p:spPr>
          <a:xfrm>
            <a:off x="838200" y="365125"/>
            <a:ext cx="10515600" cy="796925"/>
          </a:xfrm>
        </p:spPr>
        <p:txBody>
          <a:bodyPr/>
          <a:lstStyle/>
          <a:p>
            <a:r>
              <a:rPr lang="en-US" dirty="0"/>
              <a:t>REH cont’d.</a:t>
            </a:r>
          </a:p>
        </p:txBody>
      </p:sp>
      <p:sp>
        <p:nvSpPr>
          <p:cNvPr id="3" name="Content Placeholder 2">
            <a:extLst>
              <a:ext uri="{FF2B5EF4-FFF2-40B4-BE49-F238E27FC236}">
                <a16:creationId xmlns:a16="http://schemas.microsoft.com/office/drawing/2014/main" id="{9DEB7F34-4EE8-AC44-95C3-BDED1C3C4594}"/>
              </a:ext>
            </a:extLst>
          </p:cNvPr>
          <p:cNvSpPr>
            <a:spLocks noGrp="1"/>
          </p:cNvSpPr>
          <p:nvPr>
            <p:ph idx="1"/>
          </p:nvPr>
        </p:nvSpPr>
        <p:spPr>
          <a:xfrm>
            <a:off x="838200" y="1162050"/>
            <a:ext cx="10515600" cy="5330825"/>
          </a:xfrm>
        </p:spPr>
        <p:txBody>
          <a:bodyPr>
            <a:normAutofit lnSpcReduction="10000"/>
          </a:bodyPr>
          <a:lstStyle/>
          <a:p>
            <a:pPr>
              <a:buClr>
                <a:srgbClr val="CCB066"/>
              </a:buClr>
            </a:pPr>
            <a:r>
              <a:rPr lang="en-US" sz="3200" dirty="0"/>
              <a:t>REH must provide Emergency Department and Observation Care services; may include other outpatient services elected by the REH</a:t>
            </a:r>
          </a:p>
          <a:p>
            <a:pPr lvl="1"/>
            <a:r>
              <a:rPr lang="en-US" dirty="0"/>
              <a:t>No acute care inpatient services </a:t>
            </a:r>
          </a:p>
          <a:p>
            <a:pPr lvl="1"/>
            <a:r>
              <a:rPr lang="en-US" dirty="0"/>
              <a:t>Can provide post-hospital extended care services furnished in distinct part unit licensed as skilled nursing facility</a:t>
            </a:r>
          </a:p>
          <a:p>
            <a:pPr lvl="1"/>
            <a:endParaRPr lang="en-US" dirty="0"/>
          </a:p>
          <a:p>
            <a:pPr>
              <a:buClr>
                <a:srgbClr val="CCB066"/>
              </a:buClr>
            </a:pPr>
            <a:r>
              <a:rPr lang="en-US" dirty="0"/>
              <a:t>Must have transfer agreement with Level I or Level II trauma center</a:t>
            </a:r>
          </a:p>
          <a:p>
            <a:pPr>
              <a:buClr>
                <a:srgbClr val="CCB066"/>
              </a:buClr>
            </a:pPr>
            <a:endParaRPr lang="en-US" dirty="0"/>
          </a:p>
          <a:p>
            <a:pPr>
              <a:buClr>
                <a:srgbClr val="CCB066"/>
              </a:buClr>
            </a:pPr>
            <a:r>
              <a:rPr lang="en-US" dirty="0"/>
              <a:t>Annual per patient average of 24 hours or less in the REH</a:t>
            </a:r>
          </a:p>
          <a:p>
            <a:pPr>
              <a:buClr>
                <a:srgbClr val="CCB066"/>
              </a:buClr>
            </a:pPr>
            <a:endParaRPr lang="en-US" dirty="0"/>
          </a:p>
          <a:p>
            <a:pPr>
              <a:buClr>
                <a:srgbClr val="CCB066"/>
              </a:buClr>
            </a:pPr>
            <a:r>
              <a:rPr lang="en-US" dirty="0"/>
              <a:t>Maintain quality measures and reporting as established by CMS</a:t>
            </a:r>
          </a:p>
          <a:p>
            <a:pPr>
              <a:buClr>
                <a:srgbClr val="CCB066"/>
              </a:buClr>
            </a:pPr>
            <a:endParaRPr lang="en-US" dirty="0"/>
          </a:p>
          <a:p>
            <a:endParaRPr lang="en-US" dirty="0"/>
          </a:p>
          <a:p>
            <a:endParaRPr lang="en-US" dirty="0"/>
          </a:p>
        </p:txBody>
      </p:sp>
    </p:spTree>
    <p:extLst>
      <p:ext uri="{BB962C8B-B14F-4D97-AF65-F5344CB8AC3E}">
        <p14:creationId xmlns:p14="http://schemas.microsoft.com/office/powerpoint/2010/main" val="3179997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09109-BC37-5B44-8FD1-4128AF453B89}"/>
              </a:ext>
            </a:extLst>
          </p:cNvPr>
          <p:cNvSpPr>
            <a:spLocks noGrp="1"/>
          </p:cNvSpPr>
          <p:nvPr>
            <p:ph type="title"/>
          </p:nvPr>
        </p:nvSpPr>
        <p:spPr>
          <a:xfrm>
            <a:off x="838200" y="365126"/>
            <a:ext cx="10515600" cy="966370"/>
          </a:xfrm>
        </p:spPr>
        <p:txBody>
          <a:bodyPr anchor="ctr">
            <a:normAutofit/>
          </a:bodyPr>
          <a:lstStyle/>
          <a:p>
            <a:r>
              <a:rPr lang="en-US" dirty="0"/>
              <a:t>REH cont’d.</a:t>
            </a:r>
          </a:p>
        </p:txBody>
      </p:sp>
      <p:sp>
        <p:nvSpPr>
          <p:cNvPr id="3" name="Content Placeholder 2">
            <a:extLst>
              <a:ext uri="{FF2B5EF4-FFF2-40B4-BE49-F238E27FC236}">
                <a16:creationId xmlns:a16="http://schemas.microsoft.com/office/drawing/2014/main" id="{620127B6-2E11-2E45-B49B-BA0C5431A9DE}"/>
              </a:ext>
            </a:extLst>
          </p:cNvPr>
          <p:cNvSpPr>
            <a:spLocks noGrp="1"/>
          </p:cNvSpPr>
          <p:nvPr>
            <p:ph sz="half" idx="1"/>
          </p:nvPr>
        </p:nvSpPr>
        <p:spPr>
          <a:xfrm>
            <a:off x="838200" y="1253330"/>
            <a:ext cx="10690413" cy="5239543"/>
          </a:xfrm>
        </p:spPr>
        <p:txBody>
          <a:bodyPr>
            <a:normAutofit/>
          </a:bodyPr>
          <a:lstStyle/>
          <a:p>
            <a:pPr>
              <a:buClr>
                <a:srgbClr val="CCB066"/>
              </a:buClr>
            </a:pPr>
            <a:r>
              <a:rPr lang="en-US" sz="2000" dirty="0"/>
              <a:t>Payments for REH services begin January 1, 2023</a:t>
            </a:r>
          </a:p>
          <a:p>
            <a:pPr lvl="1"/>
            <a:r>
              <a:rPr lang="en-US" sz="2000" dirty="0"/>
              <a:t>Claims payments for billed OP services PLUS;</a:t>
            </a:r>
          </a:p>
          <a:p>
            <a:pPr lvl="1"/>
            <a:r>
              <a:rPr lang="en-US" sz="2000" dirty="0"/>
              <a:t>Monthly facility payment</a:t>
            </a:r>
          </a:p>
          <a:p>
            <a:pPr lvl="1"/>
            <a:r>
              <a:rPr lang="en-US" sz="2000" dirty="0"/>
              <a:t>Ideally, facility payment is designed to cover excess ER cost over claims processing.</a:t>
            </a:r>
          </a:p>
          <a:p>
            <a:pPr marL="457200" lvl="1" indent="0">
              <a:buNone/>
            </a:pPr>
            <a:endParaRPr lang="en-US" sz="2000" dirty="0"/>
          </a:p>
          <a:p>
            <a:pPr>
              <a:buClr>
                <a:srgbClr val="CCB066"/>
              </a:buClr>
            </a:pPr>
            <a:r>
              <a:rPr lang="en-US" sz="2100" dirty="0"/>
              <a:t>Estimated Monthly REH facility payment</a:t>
            </a:r>
          </a:p>
          <a:p>
            <a:pPr lvl="1"/>
            <a:r>
              <a:rPr lang="en-US" sz="2100" dirty="0"/>
              <a:t>CY (Calendar Year) 2023 - $3.2M annually (estimated)</a:t>
            </a:r>
          </a:p>
          <a:p>
            <a:pPr lvl="2"/>
            <a:r>
              <a:rPr lang="en-US" sz="2100" dirty="0"/>
              <a:t>Or approx $270,000 per month – per OPPS 2023 Medicare rule</a:t>
            </a:r>
          </a:p>
          <a:p>
            <a:pPr lvl="2"/>
            <a:endParaRPr lang="en-US" sz="2100" dirty="0"/>
          </a:p>
          <a:p>
            <a:pPr>
              <a:buClr>
                <a:srgbClr val="CCB066"/>
              </a:buClr>
            </a:pPr>
            <a:r>
              <a:rPr lang="en-US" sz="2000" dirty="0"/>
              <a:t>Payment for REH services equal to established OPPS rate for the same service plus 5%</a:t>
            </a:r>
          </a:p>
          <a:p>
            <a:pPr lvl="1"/>
            <a:r>
              <a:rPr lang="en-US" sz="2000" dirty="0"/>
              <a:t>Includes off-campus provider-based OP departments</a:t>
            </a:r>
          </a:p>
          <a:p>
            <a:pPr lvl="1"/>
            <a:r>
              <a:rPr lang="en-US" sz="2000" dirty="0"/>
              <a:t>Ambulance services will be paid under Ambulance fee schedule</a:t>
            </a:r>
          </a:p>
          <a:p>
            <a:pPr lvl="1"/>
            <a:r>
              <a:rPr lang="en-US" sz="2000" dirty="0"/>
              <a:t>SNF paid per RUG rates – no cost-based swing bed under REH</a:t>
            </a:r>
          </a:p>
          <a:p>
            <a:pPr lvl="1"/>
            <a:endParaRPr lang="en-US" sz="2500" dirty="0"/>
          </a:p>
          <a:p>
            <a:pPr lvl="2"/>
            <a:endParaRPr lang="en-US" sz="2100" dirty="0"/>
          </a:p>
          <a:p>
            <a:pPr lvl="2"/>
            <a:endParaRPr lang="en-US" sz="2100" dirty="0"/>
          </a:p>
          <a:p>
            <a:pPr lvl="2"/>
            <a:endParaRPr lang="en-US" sz="2100" dirty="0"/>
          </a:p>
          <a:p>
            <a:pPr lvl="1"/>
            <a:endParaRPr lang="en-US" sz="2500" dirty="0"/>
          </a:p>
          <a:p>
            <a:endParaRPr lang="en-US" sz="2100" dirty="0"/>
          </a:p>
          <a:p>
            <a:pPr lvl="1"/>
            <a:endParaRPr lang="en-US" sz="2000" dirty="0"/>
          </a:p>
          <a:p>
            <a:endParaRPr lang="en-US" sz="2000" dirty="0"/>
          </a:p>
        </p:txBody>
      </p:sp>
    </p:spTree>
    <p:extLst>
      <p:ext uri="{BB962C8B-B14F-4D97-AF65-F5344CB8AC3E}">
        <p14:creationId xmlns:p14="http://schemas.microsoft.com/office/powerpoint/2010/main" val="36849889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4DE64-2B23-864A-9123-327BBC67A3B8}"/>
              </a:ext>
            </a:extLst>
          </p:cNvPr>
          <p:cNvSpPr>
            <a:spLocks noGrp="1"/>
          </p:cNvSpPr>
          <p:nvPr>
            <p:ph type="title"/>
          </p:nvPr>
        </p:nvSpPr>
        <p:spPr>
          <a:xfrm>
            <a:off x="838200" y="365125"/>
            <a:ext cx="10515600" cy="753991"/>
          </a:xfrm>
        </p:spPr>
        <p:txBody>
          <a:bodyPr/>
          <a:lstStyle/>
          <a:p>
            <a:r>
              <a:rPr lang="en-US" dirty="0"/>
              <a:t>REH cont’d.</a:t>
            </a:r>
          </a:p>
        </p:txBody>
      </p:sp>
      <p:sp>
        <p:nvSpPr>
          <p:cNvPr id="3" name="Content Placeholder 2">
            <a:extLst>
              <a:ext uri="{FF2B5EF4-FFF2-40B4-BE49-F238E27FC236}">
                <a16:creationId xmlns:a16="http://schemas.microsoft.com/office/drawing/2014/main" id="{A48945E7-C04D-1148-9A2A-09595691C09A}"/>
              </a:ext>
            </a:extLst>
          </p:cNvPr>
          <p:cNvSpPr>
            <a:spLocks noGrp="1"/>
          </p:cNvSpPr>
          <p:nvPr>
            <p:ph idx="1"/>
          </p:nvPr>
        </p:nvSpPr>
        <p:spPr>
          <a:xfrm>
            <a:off x="336883" y="1269242"/>
            <a:ext cx="11405937" cy="5223633"/>
          </a:xfrm>
        </p:spPr>
        <p:txBody>
          <a:bodyPr>
            <a:normAutofit lnSpcReduction="10000"/>
          </a:bodyPr>
          <a:lstStyle/>
          <a:p>
            <a:r>
              <a:rPr lang="en-US" dirty="0"/>
              <a:t>Hospital OPPS payment Example</a:t>
            </a:r>
          </a:p>
          <a:p>
            <a:pPr lvl="1"/>
            <a:r>
              <a:rPr lang="en-US" dirty="0"/>
              <a:t>Charges  $1,300 total - $975 ER charge combined with a $325 radiology scan</a:t>
            </a:r>
          </a:p>
          <a:p>
            <a:pPr lvl="1"/>
            <a:endParaRPr lang="en-US" dirty="0"/>
          </a:p>
          <a:p>
            <a:pPr lvl="1"/>
            <a:r>
              <a:rPr lang="en-US" sz="1800" u="sng" dirty="0"/>
              <a:t>Under CAH payment methodology	</a:t>
            </a:r>
            <a:r>
              <a:rPr lang="en-US" sz="1800" dirty="0"/>
              <a:t>		</a:t>
            </a:r>
            <a:r>
              <a:rPr lang="en-US" sz="1800" u="sng" dirty="0"/>
              <a:t>Under REH payment methodology</a:t>
            </a:r>
            <a:r>
              <a:rPr lang="en-US" sz="1800" dirty="0"/>
              <a:t>	</a:t>
            </a:r>
          </a:p>
          <a:p>
            <a:pPr lvl="2"/>
            <a:r>
              <a:rPr lang="en-US" sz="1800" dirty="0"/>
              <a:t>ER cost / charge ratio - 		  .974498		Total OPPS  APC charges 		$1,300.	 </a:t>
            </a:r>
          </a:p>
          <a:p>
            <a:pPr lvl="2"/>
            <a:r>
              <a:rPr lang="en-US" sz="1800" dirty="0"/>
              <a:t>Radiology cost / charge ratio - 	1.303713		</a:t>
            </a:r>
          </a:p>
          <a:p>
            <a:pPr lvl="2"/>
            <a:endParaRPr lang="en-US" dirty="0"/>
          </a:p>
          <a:p>
            <a:pPr lvl="1"/>
            <a:r>
              <a:rPr lang="en-US" sz="2000" dirty="0"/>
              <a:t>Gross Reimb - 	ER visit    	   $950.		Bundled Gross OPPS Payment	</a:t>
            </a:r>
            <a:r>
              <a:rPr lang="en-US" sz="2000" u="sng" dirty="0"/>
              <a:t>$  556</a:t>
            </a:r>
            <a:r>
              <a:rPr lang="en-US" sz="2000" dirty="0"/>
              <a:t>.</a:t>
            </a:r>
          </a:p>
          <a:p>
            <a:pPr marL="2743200" lvl="6" indent="0">
              <a:buNone/>
            </a:pPr>
            <a:r>
              <a:rPr lang="en-US" sz="2000" dirty="0">
                <a:solidFill>
                  <a:srgbClr val="001E55"/>
                </a:solidFill>
                <a:latin typeface="Times New Roman" panose="02020603050405020304" pitchFamily="18" charset="0"/>
                <a:cs typeface="Times New Roman" panose="02020603050405020304" pitchFamily="18" charset="0"/>
              </a:rPr>
              <a:t>Radiology scan   	   </a:t>
            </a:r>
            <a:r>
              <a:rPr lang="en-US" sz="2000" u="sng" dirty="0">
                <a:solidFill>
                  <a:srgbClr val="001E55"/>
                </a:solidFill>
                <a:latin typeface="Times New Roman" panose="02020603050405020304" pitchFamily="18" charset="0"/>
                <a:cs typeface="Times New Roman" panose="02020603050405020304" pitchFamily="18" charset="0"/>
              </a:rPr>
              <a:t>$423.	</a:t>
            </a:r>
            <a:r>
              <a:rPr lang="en-US" sz="2000" dirty="0">
                <a:solidFill>
                  <a:srgbClr val="001E55"/>
                </a:solidFill>
                <a:latin typeface="Times New Roman" panose="02020603050405020304" pitchFamily="18" charset="0"/>
                <a:cs typeface="Times New Roman" panose="02020603050405020304" pitchFamily="18" charset="0"/>
              </a:rPr>
              <a:t>	</a:t>
            </a:r>
          </a:p>
          <a:p>
            <a:pPr marL="2743200" lvl="6" indent="0">
              <a:buNone/>
            </a:pPr>
            <a:r>
              <a:rPr lang="en-US" sz="2000" dirty="0">
                <a:solidFill>
                  <a:srgbClr val="001E55"/>
                </a:solidFill>
                <a:latin typeface="Times New Roman" panose="02020603050405020304" pitchFamily="18" charset="0"/>
                <a:cs typeface="Times New Roman" panose="02020603050405020304" pitchFamily="18" charset="0"/>
              </a:rPr>
              <a:t>Total	               $1,373.</a:t>
            </a:r>
          </a:p>
          <a:p>
            <a:pPr marL="2743200" lvl="6" indent="0">
              <a:buNone/>
            </a:pPr>
            <a:endParaRPr lang="en-US" sz="2000" dirty="0">
              <a:solidFill>
                <a:srgbClr val="001E55"/>
              </a:solidFill>
              <a:latin typeface="Times New Roman" panose="02020603050405020304" pitchFamily="18" charset="0"/>
              <a:cs typeface="Times New Roman" panose="02020603050405020304" pitchFamily="18" charset="0"/>
            </a:endParaRPr>
          </a:p>
          <a:p>
            <a:pPr marL="2743200" lvl="6" indent="0">
              <a:buNone/>
            </a:pPr>
            <a:r>
              <a:rPr lang="en-US" sz="2000" dirty="0">
                <a:solidFill>
                  <a:srgbClr val="001E55"/>
                </a:solidFill>
                <a:latin typeface="Times New Roman" panose="02020603050405020304" pitchFamily="18" charset="0"/>
                <a:cs typeface="Times New Roman" panose="02020603050405020304" pitchFamily="18" charset="0"/>
              </a:rPr>
              <a:t>Less Deduct	  </a:t>
            </a:r>
            <a:r>
              <a:rPr lang="en-US" sz="2000" u="sng" dirty="0">
                <a:solidFill>
                  <a:srgbClr val="001E55"/>
                </a:solidFill>
                <a:latin typeface="Times New Roman" panose="02020603050405020304" pitchFamily="18" charset="0"/>
                <a:cs typeface="Times New Roman" panose="02020603050405020304" pitchFamily="18" charset="0"/>
              </a:rPr>
              <a:t>$ 274.	</a:t>
            </a:r>
            <a:r>
              <a:rPr lang="en-US" sz="2000" dirty="0">
                <a:solidFill>
                  <a:srgbClr val="001E55"/>
                </a:solidFill>
                <a:latin typeface="Times New Roman" panose="02020603050405020304" pitchFamily="18" charset="0"/>
                <a:cs typeface="Times New Roman" panose="02020603050405020304" pitchFamily="18" charset="0"/>
              </a:rPr>
              <a:t>	Less Deduct / Coins		</a:t>
            </a:r>
            <a:r>
              <a:rPr lang="en-US" sz="2000" u="sng" dirty="0">
                <a:solidFill>
                  <a:srgbClr val="001E55"/>
                </a:solidFill>
                <a:latin typeface="Times New Roman" panose="02020603050405020304" pitchFamily="18" charset="0"/>
                <a:cs typeface="Times New Roman" panose="02020603050405020304" pitchFamily="18" charset="0"/>
              </a:rPr>
              <a:t>$ 203.</a:t>
            </a:r>
            <a:r>
              <a:rPr lang="en-US" sz="2000" dirty="0">
                <a:solidFill>
                  <a:srgbClr val="001E55"/>
                </a:solidFill>
                <a:latin typeface="Times New Roman" panose="02020603050405020304" pitchFamily="18" charset="0"/>
                <a:cs typeface="Times New Roman" panose="02020603050405020304" pitchFamily="18" charset="0"/>
              </a:rPr>
              <a:t>	</a:t>
            </a:r>
            <a:endParaRPr lang="en-US" sz="2000" u="sng" dirty="0">
              <a:solidFill>
                <a:srgbClr val="001E55"/>
              </a:solidFill>
              <a:latin typeface="Times New Roman" panose="02020603050405020304" pitchFamily="18" charset="0"/>
              <a:cs typeface="Times New Roman" panose="02020603050405020304" pitchFamily="18" charset="0"/>
            </a:endParaRPr>
          </a:p>
          <a:p>
            <a:pPr marL="2743200" lvl="6" indent="0">
              <a:buNone/>
            </a:pPr>
            <a:r>
              <a:rPr lang="en-US" sz="2000" dirty="0">
                <a:solidFill>
                  <a:srgbClr val="001E55"/>
                </a:solidFill>
                <a:latin typeface="Times New Roman" panose="02020603050405020304" pitchFamily="18" charset="0"/>
                <a:cs typeface="Times New Roman" panose="02020603050405020304" pitchFamily="18" charset="0"/>
              </a:rPr>
              <a:t>Net Reimb           $ 1,099.		Net Reimb          			$ 353.</a:t>
            </a:r>
          </a:p>
          <a:p>
            <a:pPr marL="2743200" lvl="6" indent="0">
              <a:buNone/>
            </a:pPr>
            <a:r>
              <a:rPr lang="en-US" sz="2000" dirty="0">
                <a:solidFill>
                  <a:srgbClr val="001E55"/>
                </a:solidFill>
                <a:latin typeface="Times New Roman" panose="02020603050405020304" pitchFamily="18" charset="0"/>
                <a:cs typeface="Times New Roman" panose="02020603050405020304" pitchFamily="18" charset="0"/>
              </a:rPr>
              <a:t>				</a:t>
            </a:r>
          </a:p>
          <a:p>
            <a:pPr marL="2743200" lvl="6" indent="0">
              <a:buNone/>
            </a:pPr>
            <a:r>
              <a:rPr lang="en-US" sz="2000" dirty="0">
                <a:solidFill>
                  <a:srgbClr val="001E55"/>
                </a:solidFill>
                <a:latin typeface="Times New Roman" panose="02020603050405020304" pitchFamily="18" charset="0"/>
                <a:cs typeface="Times New Roman" panose="02020603050405020304" pitchFamily="18" charset="0"/>
              </a:rPr>
              <a:t>Total Variance between CAH and OPPS		                           ($ 746)</a:t>
            </a:r>
          </a:p>
        </p:txBody>
      </p:sp>
    </p:spTree>
    <p:extLst>
      <p:ext uri="{BB962C8B-B14F-4D97-AF65-F5344CB8AC3E}">
        <p14:creationId xmlns:p14="http://schemas.microsoft.com/office/powerpoint/2010/main" val="31502565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3253D-0F02-A14D-A917-5380FCED7A66}"/>
              </a:ext>
            </a:extLst>
          </p:cNvPr>
          <p:cNvSpPr>
            <a:spLocks noGrp="1"/>
          </p:cNvSpPr>
          <p:nvPr>
            <p:ph type="title"/>
          </p:nvPr>
        </p:nvSpPr>
        <p:spPr>
          <a:xfrm>
            <a:off x="838200" y="365126"/>
            <a:ext cx="10515600" cy="521978"/>
          </a:xfrm>
        </p:spPr>
        <p:txBody>
          <a:bodyPr>
            <a:normAutofit fontScale="90000"/>
          </a:bodyPr>
          <a:lstStyle/>
          <a:p>
            <a:r>
              <a:rPr lang="en-US" dirty="0"/>
              <a:t>REH cont’d.</a:t>
            </a:r>
          </a:p>
        </p:txBody>
      </p:sp>
      <p:sp>
        <p:nvSpPr>
          <p:cNvPr id="3" name="Content Placeholder 2">
            <a:extLst>
              <a:ext uri="{FF2B5EF4-FFF2-40B4-BE49-F238E27FC236}">
                <a16:creationId xmlns:a16="http://schemas.microsoft.com/office/drawing/2014/main" id="{B885BF6E-A3D8-DC48-BAAB-C97BD9782F41}"/>
              </a:ext>
            </a:extLst>
          </p:cNvPr>
          <p:cNvSpPr>
            <a:spLocks noGrp="1"/>
          </p:cNvSpPr>
          <p:nvPr>
            <p:ph idx="1"/>
          </p:nvPr>
        </p:nvSpPr>
        <p:spPr>
          <a:xfrm>
            <a:off x="589128" y="965532"/>
            <a:ext cx="11013743" cy="5527342"/>
          </a:xfrm>
        </p:spPr>
        <p:txBody>
          <a:bodyPr>
            <a:normAutofit fontScale="85000" lnSpcReduction="20000"/>
          </a:bodyPr>
          <a:lstStyle/>
          <a:p>
            <a:pPr>
              <a:buClr>
                <a:srgbClr val="CCB066"/>
              </a:buClr>
            </a:pPr>
            <a:r>
              <a:rPr lang="en-US" dirty="0"/>
              <a:t>A Few Things to Consider:</a:t>
            </a:r>
          </a:p>
          <a:p>
            <a:pPr>
              <a:buClr>
                <a:srgbClr val="CCB066"/>
              </a:buClr>
            </a:pPr>
            <a:endParaRPr lang="en-US" dirty="0"/>
          </a:p>
          <a:p>
            <a:pPr>
              <a:buClr>
                <a:srgbClr val="CCB066"/>
              </a:buClr>
            </a:pPr>
            <a:r>
              <a:rPr lang="en-US" u="sng" dirty="0"/>
              <a:t>For all hospitals:</a:t>
            </a:r>
          </a:p>
          <a:p>
            <a:pPr lvl="1"/>
            <a:r>
              <a:rPr lang="en-US" sz="2600" dirty="0"/>
              <a:t>Volume of IP Services now and over next 10 years</a:t>
            </a:r>
          </a:p>
          <a:p>
            <a:pPr lvl="1"/>
            <a:endParaRPr lang="en-US" sz="1050" dirty="0"/>
          </a:p>
          <a:p>
            <a:pPr lvl="1"/>
            <a:r>
              <a:rPr lang="en-US" sz="2600" dirty="0"/>
              <a:t>Community Perspective of eliminating Inpatient Volume / Care / potentially staffing</a:t>
            </a:r>
          </a:p>
          <a:p>
            <a:pPr lvl="1"/>
            <a:endParaRPr lang="en-US" sz="2600" dirty="0"/>
          </a:p>
          <a:p>
            <a:pPr lvl="1"/>
            <a:r>
              <a:rPr lang="en-US" sz="2600" dirty="0"/>
              <a:t>Impact to Medicare Advantage and other Payors (incl Medicaid and Commercial)</a:t>
            </a:r>
          </a:p>
          <a:p>
            <a:pPr lvl="1"/>
            <a:endParaRPr lang="en-US" sz="2600" dirty="0"/>
          </a:p>
          <a:p>
            <a:pPr lvl="1"/>
            <a:r>
              <a:rPr lang="en-US" sz="2600" dirty="0"/>
              <a:t>Can provide telehealth services under REH</a:t>
            </a:r>
          </a:p>
          <a:p>
            <a:pPr lvl="1"/>
            <a:endParaRPr lang="en-US" sz="2600" dirty="0"/>
          </a:p>
          <a:p>
            <a:pPr>
              <a:buClr>
                <a:srgbClr val="CCB066"/>
              </a:buClr>
            </a:pPr>
            <a:r>
              <a:rPr lang="en-US" sz="3000" u="sng" dirty="0"/>
              <a:t>For CAHs:</a:t>
            </a:r>
          </a:p>
          <a:p>
            <a:pPr lvl="1"/>
            <a:r>
              <a:rPr lang="en-US" dirty="0"/>
              <a:t>Volume of swing bed services and difference in Cost Based vs RUG rate payment model</a:t>
            </a:r>
          </a:p>
          <a:p>
            <a:pPr lvl="1"/>
            <a:endParaRPr lang="en-US" dirty="0"/>
          </a:p>
          <a:p>
            <a:pPr lvl="1"/>
            <a:r>
              <a:rPr lang="en-US" dirty="0"/>
              <a:t>Difference between Outpatient Cost Based Pmts. vs OP PPS Payment model</a:t>
            </a:r>
          </a:p>
          <a:p>
            <a:pPr lvl="1"/>
            <a:endParaRPr lang="en-US" dirty="0"/>
          </a:p>
          <a:p>
            <a:pPr lvl="1"/>
            <a:r>
              <a:rPr lang="en-US" dirty="0"/>
              <a:t>Adding back in Hospital Facility Payment trended over time.</a:t>
            </a:r>
          </a:p>
          <a:p>
            <a:pPr lvl="1"/>
            <a:endParaRPr lang="en-US" dirty="0"/>
          </a:p>
        </p:txBody>
      </p:sp>
    </p:spTree>
    <p:extLst>
      <p:ext uri="{BB962C8B-B14F-4D97-AF65-F5344CB8AC3E}">
        <p14:creationId xmlns:p14="http://schemas.microsoft.com/office/powerpoint/2010/main" val="21679741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B7555-E5F6-ABEC-AA99-8D16460EA904}"/>
              </a:ext>
            </a:extLst>
          </p:cNvPr>
          <p:cNvSpPr>
            <a:spLocks noGrp="1"/>
          </p:cNvSpPr>
          <p:nvPr>
            <p:ph type="title"/>
          </p:nvPr>
        </p:nvSpPr>
        <p:spPr/>
        <p:txBody>
          <a:bodyPr/>
          <a:lstStyle/>
          <a:p>
            <a:r>
              <a:rPr lang="en-US" dirty="0"/>
              <a:t>Is REH the solution?</a:t>
            </a:r>
          </a:p>
        </p:txBody>
      </p:sp>
      <p:sp>
        <p:nvSpPr>
          <p:cNvPr id="3" name="Content Placeholder 2">
            <a:extLst>
              <a:ext uri="{FF2B5EF4-FFF2-40B4-BE49-F238E27FC236}">
                <a16:creationId xmlns:a16="http://schemas.microsoft.com/office/drawing/2014/main" id="{6FE02EE7-320D-E202-11C4-71E620CD226F}"/>
              </a:ext>
            </a:extLst>
          </p:cNvPr>
          <p:cNvSpPr>
            <a:spLocks noGrp="1"/>
          </p:cNvSpPr>
          <p:nvPr>
            <p:ph idx="1"/>
          </p:nvPr>
        </p:nvSpPr>
        <p:spPr/>
        <p:txBody>
          <a:bodyPr/>
          <a:lstStyle/>
          <a:p>
            <a:r>
              <a:rPr lang="en-US" dirty="0"/>
              <a:t>Maybe….</a:t>
            </a:r>
          </a:p>
          <a:p>
            <a:r>
              <a:rPr lang="en-US" dirty="0"/>
              <a:t>For a very small subset of the hospitals, it’s a temporary solution. </a:t>
            </a:r>
          </a:p>
          <a:p>
            <a:pPr lvl="1"/>
            <a:r>
              <a:rPr lang="en-US" dirty="0"/>
              <a:t>Shrinking communities</a:t>
            </a:r>
          </a:p>
          <a:p>
            <a:pPr lvl="1"/>
            <a:r>
              <a:rPr lang="en-US" dirty="0"/>
              <a:t>Those that would close otherwise.</a:t>
            </a:r>
          </a:p>
          <a:p>
            <a:r>
              <a:rPr lang="en-US" dirty="0"/>
              <a:t>Communities will not like this, if there is another way to have care, but it is better than no care. </a:t>
            </a:r>
          </a:p>
          <a:p>
            <a:r>
              <a:rPr lang="en-US" dirty="0"/>
              <a:t>Other options</a:t>
            </a:r>
          </a:p>
          <a:p>
            <a:pPr lvl="1"/>
            <a:r>
              <a:rPr lang="en-US" dirty="0"/>
              <a:t>CHART – Well CMS killed that program for no participation (3/17/23)</a:t>
            </a:r>
          </a:p>
          <a:p>
            <a:pPr lvl="1"/>
            <a:r>
              <a:rPr lang="en-US" dirty="0"/>
              <a:t>This program needs to get better before it will really mean more than a temporary lifeline. </a:t>
            </a:r>
          </a:p>
        </p:txBody>
      </p:sp>
    </p:spTree>
    <p:extLst>
      <p:ext uri="{BB962C8B-B14F-4D97-AF65-F5344CB8AC3E}">
        <p14:creationId xmlns:p14="http://schemas.microsoft.com/office/powerpoint/2010/main" val="41850300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61B9736-E091-C64D-5A8C-59CFE8D15301}"/>
              </a:ext>
            </a:extLst>
          </p:cNvPr>
          <p:cNvSpPr>
            <a:spLocks noGrp="1"/>
          </p:cNvSpPr>
          <p:nvPr>
            <p:ph type="ctrTitle"/>
          </p:nvPr>
        </p:nvSpPr>
        <p:spPr/>
        <p:txBody>
          <a:bodyPr/>
          <a:lstStyle/>
          <a:p>
            <a:r>
              <a:rPr lang="en-US" dirty="0">
                <a:solidFill>
                  <a:schemeClr val="tx1"/>
                </a:solidFill>
              </a:rPr>
              <a:t>1115 Waiver Update</a:t>
            </a:r>
          </a:p>
        </p:txBody>
      </p:sp>
      <p:sp>
        <p:nvSpPr>
          <p:cNvPr id="5" name="Subtitle 4">
            <a:extLst>
              <a:ext uri="{FF2B5EF4-FFF2-40B4-BE49-F238E27FC236}">
                <a16:creationId xmlns:a16="http://schemas.microsoft.com/office/drawing/2014/main" id="{91D65406-7A5C-A326-F911-D8477F84F856}"/>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8588834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12FD6-7C04-18D9-0879-774125960E4E}"/>
              </a:ext>
            </a:extLst>
          </p:cNvPr>
          <p:cNvSpPr>
            <a:spLocks noGrp="1"/>
          </p:cNvSpPr>
          <p:nvPr>
            <p:ph type="title"/>
          </p:nvPr>
        </p:nvSpPr>
        <p:spPr/>
        <p:txBody>
          <a:bodyPr/>
          <a:lstStyle/>
          <a:p>
            <a:r>
              <a:rPr lang="en-US" dirty="0"/>
              <a:t>DSH &amp; UC rules</a:t>
            </a:r>
          </a:p>
        </p:txBody>
      </p:sp>
      <p:sp>
        <p:nvSpPr>
          <p:cNvPr id="3" name="Content Placeholder 2">
            <a:extLst>
              <a:ext uri="{FF2B5EF4-FFF2-40B4-BE49-F238E27FC236}">
                <a16:creationId xmlns:a16="http://schemas.microsoft.com/office/drawing/2014/main" id="{D1EB6F86-A70E-EFE8-7D4E-85DD83B75188}"/>
              </a:ext>
            </a:extLst>
          </p:cNvPr>
          <p:cNvSpPr>
            <a:spLocks noGrp="1"/>
          </p:cNvSpPr>
          <p:nvPr>
            <p:ph idx="1"/>
          </p:nvPr>
        </p:nvSpPr>
        <p:spPr/>
        <p:txBody>
          <a:bodyPr/>
          <a:lstStyle/>
          <a:p>
            <a:r>
              <a:rPr lang="en-US" dirty="0"/>
              <a:t>New proposed rules are in draft, and will be published Friday.</a:t>
            </a:r>
          </a:p>
          <a:p>
            <a:r>
              <a:rPr lang="en-US" dirty="0"/>
              <a:t>The draft has significant changes. No hospital specific, but by class there is 35% increase in Rural Public for DSH. $33M in all funds. </a:t>
            </a:r>
          </a:p>
          <a:p>
            <a:r>
              <a:rPr lang="en-US" dirty="0"/>
              <a:t>A slight decrease in the UC of -1%.  Due to the DSH offset.</a:t>
            </a:r>
          </a:p>
        </p:txBody>
      </p:sp>
    </p:spTree>
    <p:extLst>
      <p:ext uri="{BB962C8B-B14F-4D97-AF65-F5344CB8AC3E}">
        <p14:creationId xmlns:p14="http://schemas.microsoft.com/office/powerpoint/2010/main" val="20512986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6979E-61FA-2339-A927-A42039036ECD}"/>
              </a:ext>
            </a:extLst>
          </p:cNvPr>
          <p:cNvSpPr>
            <a:spLocks noGrp="1"/>
          </p:cNvSpPr>
          <p:nvPr>
            <p:ph type="title"/>
          </p:nvPr>
        </p:nvSpPr>
        <p:spPr/>
        <p:txBody>
          <a:bodyPr/>
          <a:lstStyle/>
          <a:p>
            <a:r>
              <a:rPr lang="en-US" dirty="0"/>
              <a:t>Reporting Issues</a:t>
            </a:r>
          </a:p>
        </p:txBody>
      </p:sp>
      <p:sp>
        <p:nvSpPr>
          <p:cNvPr id="3" name="Content Placeholder 2">
            <a:extLst>
              <a:ext uri="{FF2B5EF4-FFF2-40B4-BE49-F238E27FC236}">
                <a16:creationId xmlns:a16="http://schemas.microsoft.com/office/drawing/2014/main" id="{E901DFE5-525D-AEF2-C3C3-7F7333D6D372}"/>
              </a:ext>
            </a:extLst>
          </p:cNvPr>
          <p:cNvSpPr>
            <a:spLocks noGrp="1"/>
          </p:cNvSpPr>
          <p:nvPr>
            <p:ph idx="1"/>
          </p:nvPr>
        </p:nvSpPr>
        <p:spPr/>
        <p:txBody>
          <a:bodyPr/>
          <a:lstStyle/>
          <a:p>
            <a:r>
              <a:rPr lang="en-US" dirty="0"/>
              <a:t>How to keep from getting a dirty letter…</a:t>
            </a:r>
          </a:p>
          <a:p>
            <a:pPr lvl="1"/>
            <a:r>
              <a:rPr lang="en-US" dirty="0"/>
              <a:t>Medicaid Managed Care percentage should be 80-95% of your total Medicaid.  They look at this ratio for accuracy in reporting.  94% of the Medicaid is Managed Care.</a:t>
            </a:r>
          </a:p>
          <a:p>
            <a:pPr marL="457200" lvl="1" indent="0">
              <a:buNone/>
            </a:pPr>
            <a:endParaRPr lang="en-US" dirty="0"/>
          </a:p>
          <a:p>
            <a:pPr lvl="1"/>
            <a:r>
              <a:rPr lang="en-US" dirty="0"/>
              <a:t>Round 2, the denominator should be 2x of the Round 1 denominator.  If not, you need an explanation.  They are looking for increasing compliance.  This does not occur if you counted your patients in Round 1.  </a:t>
            </a:r>
          </a:p>
        </p:txBody>
      </p:sp>
    </p:spTree>
    <p:extLst>
      <p:ext uri="{BB962C8B-B14F-4D97-AF65-F5344CB8AC3E}">
        <p14:creationId xmlns:p14="http://schemas.microsoft.com/office/powerpoint/2010/main" val="15639400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D5767-EE44-2911-EBFF-0B4CBBD655C3}"/>
              </a:ext>
            </a:extLst>
          </p:cNvPr>
          <p:cNvSpPr>
            <a:spLocks noGrp="1"/>
          </p:cNvSpPr>
          <p:nvPr>
            <p:ph type="title"/>
          </p:nvPr>
        </p:nvSpPr>
        <p:spPr/>
        <p:txBody>
          <a:bodyPr/>
          <a:lstStyle/>
          <a:p>
            <a:r>
              <a:rPr lang="en-US" dirty="0"/>
              <a:t>Uncompensated Care (UC)</a:t>
            </a:r>
            <a:br>
              <a:rPr lang="en-US" dirty="0"/>
            </a:br>
            <a:r>
              <a:rPr lang="en-US" dirty="0"/>
              <a:t>Key Dates</a:t>
            </a:r>
          </a:p>
        </p:txBody>
      </p:sp>
      <p:sp>
        <p:nvSpPr>
          <p:cNvPr id="3" name="Content Placeholder 2">
            <a:extLst>
              <a:ext uri="{FF2B5EF4-FFF2-40B4-BE49-F238E27FC236}">
                <a16:creationId xmlns:a16="http://schemas.microsoft.com/office/drawing/2014/main" id="{7D50F94B-7443-E994-2A5E-F54174AD2BD3}"/>
              </a:ext>
            </a:extLst>
          </p:cNvPr>
          <p:cNvSpPr>
            <a:spLocks noGrp="1"/>
          </p:cNvSpPr>
          <p:nvPr>
            <p:ph idx="1"/>
          </p:nvPr>
        </p:nvSpPr>
        <p:spPr/>
        <p:txBody>
          <a:bodyPr/>
          <a:lstStyle/>
          <a:p>
            <a:pPr>
              <a:buClr>
                <a:srgbClr val="CCB066"/>
              </a:buClr>
            </a:pPr>
            <a:endParaRPr lang="en-US" dirty="0"/>
          </a:p>
          <a:p>
            <a:pPr>
              <a:buClr>
                <a:srgbClr val="CCB066"/>
              </a:buClr>
            </a:pPr>
            <a:r>
              <a:rPr lang="en-US" dirty="0"/>
              <a:t>DY12 Final IGT 		- September 6, 2023 (Settlement Date)</a:t>
            </a:r>
          </a:p>
          <a:p>
            <a:pPr>
              <a:buClr>
                <a:srgbClr val="CCB066"/>
              </a:buClr>
            </a:pPr>
            <a:r>
              <a:rPr lang="en-US" dirty="0"/>
              <a:t>DY13 Advance IGT	- Projected February 2024</a:t>
            </a:r>
          </a:p>
          <a:p>
            <a:pPr>
              <a:buClr>
                <a:srgbClr val="CCB066"/>
              </a:buClr>
            </a:pPr>
            <a:r>
              <a:rPr lang="en-US" dirty="0"/>
              <a:t>DY13 Final IGT		- Projected September 2024</a:t>
            </a:r>
          </a:p>
        </p:txBody>
      </p:sp>
    </p:spTree>
    <p:extLst>
      <p:ext uri="{BB962C8B-B14F-4D97-AF65-F5344CB8AC3E}">
        <p14:creationId xmlns:p14="http://schemas.microsoft.com/office/powerpoint/2010/main" val="1038137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9BD98-0F46-473F-AF1E-F88A48C0B3C1}"/>
              </a:ext>
            </a:extLst>
          </p:cNvPr>
          <p:cNvSpPr>
            <a:spLocks noGrp="1"/>
          </p:cNvSpPr>
          <p:nvPr>
            <p:ph type="title"/>
          </p:nvPr>
        </p:nvSpPr>
        <p:spPr/>
        <p:txBody>
          <a:bodyPr/>
          <a:lstStyle/>
          <a:p>
            <a:r>
              <a:rPr lang="en-US" dirty="0"/>
              <a:t>Topics</a:t>
            </a:r>
          </a:p>
        </p:txBody>
      </p:sp>
      <p:sp>
        <p:nvSpPr>
          <p:cNvPr id="3" name="Content Placeholder 2">
            <a:extLst>
              <a:ext uri="{FF2B5EF4-FFF2-40B4-BE49-F238E27FC236}">
                <a16:creationId xmlns:a16="http://schemas.microsoft.com/office/drawing/2014/main" id="{518E6898-D684-421B-8D3D-D71C989C95BF}"/>
              </a:ext>
            </a:extLst>
          </p:cNvPr>
          <p:cNvSpPr>
            <a:spLocks noGrp="1"/>
          </p:cNvSpPr>
          <p:nvPr>
            <p:ph idx="1"/>
          </p:nvPr>
        </p:nvSpPr>
        <p:spPr>
          <a:xfrm>
            <a:off x="838200" y="1390371"/>
            <a:ext cx="6434138" cy="5102503"/>
          </a:xfrm>
        </p:spPr>
        <p:txBody>
          <a:bodyPr>
            <a:normAutofit/>
          </a:bodyPr>
          <a:lstStyle/>
          <a:p>
            <a:pPr>
              <a:buClr>
                <a:srgbClr val="CCB066"/>
              </a:buClr>
            </a:pPr>
            <a:r>
              <a:rPr lang="en-US" dirty="0">
                <a:solidFill>
                  <a:srgbClr val="002060"/>
                </a:solidFill>
              </a:rPr>
              <a:t>Updates and Current Events</a:t>
            </a:r>
          </a:p>
          <a:p>
            <a:pPr lvl="1"/>
            <a:r>
              <a:rPr lang="en-US" dirty="0">
                <a:solidFill>
                  <a:srgbClr val="002060"/>
                </a:solidFill>
              </a:rPr>
              <a:t>Reimbursement Law Changes</a:t>
            </a:r>
          </a:p>
          <a:p>
            <a:pPr lvl="2"/>
            <a:r>
              <a:rPr lang="en-US" dirty="0">
                <a:solidFill>
                  <a:srgbClr val="002060"/>
                </a:solidFill>
              </a:rPr>
              <a:t>Low Volume Payments</a:t>
            </a:r>
          </a:p>
          <a:p>
            <a:pPr lvl="2"/>
            <a:r>
              <a:rPr lang="en-US" dirty="0">
                <a:solidFill>
                  <a:srgbClr val="002060"/>
                </a:solidFill>
              </a:rPr>
              <a:t>Medicare DSH / 340B</a:t>
            </a:r>
          </a:p>
          <a:p>
            <a:pPr lvl="2"/>
            <a:r>
              <a:rPr lang="en-US" dirty="0">
                <a:solidFill>
                  <a:srgbClr val="002060"/>
                </a:solidFill>
              </a:rPr>
              <a:t>CAH Mileage</a:t>
            </a:r>
          </a:p>
          <a:p>
            <a:pPr lvl="2"/>
            <a:r>
              <a:rPr lang="en-US" dirty="0">
                <a:solidFill>
                  <a:srgbClr val="002060"/>
                </a:solidFill>
              </a:rPr>
              <a:t>Transparency</a:t>
            </a:r>
          </a:p>
          <a:p>
            <a:pPr lvl="2"/>
            <a:r>
              <a:rPr lang="en-US" dirty="0">
                <a:solidFill>
                  <a:srgbClr val="002060"/>
                </a:solidFill>
              </a:rPr>
              <a:t>REH</a:t>
            </a:r>
          </a:p>
          <a:p>
            <a:pPr lvl="1"/>
            <a:r>
              <a:rPr lang="en-US" dirty="0">
                <a:solidFill>
                  <a:srgbClr val="002060"/>
                </a:solidFill>
              </a:rPr>
              <a:t>Waiver Update –DSH, UC, CHIRP, </a:t>
            </a:r>
            <a:br>
              <a:rPr lang="en-US" dirty="0">
                <a:solidFill>
                  <a:srgbClr val="002060"/>
                </a:solidFill>
              </a:rPr>
            </a:br>
            <a:r>
              <a:rPr lang="en-US" dirty="0">
                <a:solidFill>
                  <a:srgbClr val="002060"/>
                </a:solidFill>
              </a:rPr>
              <a:t>	RAPPS, HARP, TIPPS, QIPP.</a:t>
            </a:r>
          </a:p>
          <a:p>
            <a:pPr lvl="2"/>
            <a:r>
              <a:rPr lang="en-US" dirty="0">
                <a:solidFill>
                  <a:srgbClr val="002060"/>
                </a:solidFill>
              </a:rPr>
              <a:t>Local Funds Monitoring &amp; IGT Funding Issues</a:t>
            </a:r>
          </a:p>
          <a:p>
            <a:pPr lvl="1"/>
            <a:r>
              <a:rPr lang="en-US" dirty="0">
                <a:solidFill>
                  <a:srgbClr val="002060"/>
                </a:solidFill>
              </a:rPr>
              <a:t>COVID</a:t>
            </a:r>
          </a:p>
          <a:p>
            <a:pPr>
              <a:buClr>
                <a:srgbClr val="CCB066"/>
              </a:buClr>
            </a:pPr>
            <a:r>
              <a:rPr lang="en-US" dirty="0">
                <a:solidFill>
                  <a:srgbClr val="002060"/>
                </a:solidFill>
              </a:rPr>
              <a:t>What’s the Future</a:t>
            </a:r>
          </a:p>
          <a:p>
            <a:pPr lvl="1"/>
            <a:endParaRPr lang="en-US" dirty="0">
              <a:solidFill>
                <a:srgbClr val="FF0000"/>
              </a:solidFill>
            </a:endParaRPr>
          </a:p>
          <a:p>
            <a:endParaRPr lang="en-US" dirty="0"/>
          </a:p>
          <a:p>
            <a:endParaRPr lang="en-US" dirty="0"/>
          </a:p>
        </p:txBody>
      </p:sp>
      <p:sp>
        <p:nvSpPr>
          <p:cNvPr id="4" name="Rectangle 3">
            <a:extLst>
              <a:ext uri="{FF2B5EF4-FFF2-40B4-BE49-F238E27FC236}">
                <a16:creationId xmlns:a16="http://schemas.microsoft.com/office/drawing/2014/main" id="{48E43A75-723E-4E9A-911A-B412B8455510}"/>
              </a:ext>
            </a:extLst>
          </p:cNvPr>
          <p:cNvSpPr/>
          <p:nvPr/>
        </p:nvSpPr>
        <p:spPr>
          <a:xfrm>
            <a:off x="7889762" y="1390371"/>
            <a:ext cx="4383880" cy="5186361"/>
          </a:xfrm>
          <a:prstGeom prst="rect">
            <a:avLst/>
          </a:prstGeom>
          <a:solidFill>
            <a:srgbClr val="00004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CCB066"/>
                </a:solidFill>
              </a:rPr>
              <a:t>Scan to get your copy NOW</a:t>
            </a:r>
          </a:p>
        </p:txBody>
      </p:sp>
      <p:pic>
        <p:nvPicPr>
          <p:cNvPr id="6" name="Picture 5">
            <a:extLst>
              <a:ext uri="{FF2B5EF4-FFF2-40B4-BE49-F238E27FC236}">
                <a16:creationId xmlns:a16="http://schemas.microsoft.com/office/drawing/2014/main" id="{496A8D81-E203-B063-2854-BA38CAEF98E9}"/>
              </a:ext>
            </a:extLst>
          </p:cNvPr>
          <p:cNvPicPr>
            <a:picLocks noChangeAspect="1"/>
          </p:cNvPicPr>
          <p:nvPr/>
        </p:nvPicPr>
        <p:blipFill>
          <a:blip r:embed="rId3"/>
          <a:stretch>
            <a:fillRect/>
          </a:stretch>
        </p:blipFill>
        <p:spPr>
          <a:xfrm>
            <a:off x="9391397" y="4630972"/>
            <a:ext cx="1516911" cy="1516911"/>
          </a:xfrm>
          <a:prstGeom prst="rect">
            <a:avLst/>
          </a:prstGeom>
        </p:spPr>
      </p:pic>
    </p:spTree>
    <p:extLst>
      <p:ext uri="{BB962C8B-B14F-4D97-AF65-F5344CB8AC3E}">
        <p14:creationId xmlns:p14="http://schemas.microsoft.com/office/powerpoint/2010/main" val="6883994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72640-1757-4CE1-DF57-3F36867C98A3}"/>
              </a:ext>
            </a:extLst>
          </p:cNvPr>
          <p:cNvSpPr>
            <a:spLocks noGrp="1"/>
          </p:cNvSpPr>
          <p:nvPr>
            <p:ph type="title"/>
          </p:nvPr>
        </p:nvSpPr>
        <p:spPr/>
        <p:txBody>
          <a:bodyPr/>
          <a:lstStyle/>
          <a:p>
            <a:r>
              <a:rPr lang="en-US" dirty="0"/>
              <a:t>UC Issues</a:t>
            </a:r>
          </a:p>
        </p:txBody>
      </p:sp>
      <p:sp>
        <p:nvSpPr>
          <p:cNvPr id="3" name="Content Placeholder 2">
            <a:extLst>
              <a:ext uri="{FF2B5EF4-FFF2-40B4-BE49-F238E27FC236}">
                <a16:creationId xmlns:a16="http://schemas.microsoft.com/office/drawing/2014/main" id="{F4D72D75-A9C9-A8DB-A024-C05980DBC86F}"/>
              </a:ext>
            </a:extLst>
          </p:cNvPr>
          <p:cNvSpPr>
            <a:spLocks noGrp="1"/>
          </p:cNvSpPr>
          <p:nvPr>
            <p:ph idx="1"/>
          </p:nvPr>
        </p:nvSpPr>
        <p:spPr/>
        <p:txBody>
          <a:bodyPr/>
          <a:lstStyle/>
          <a:p>
            <a:r>
              <a:rPr lang="en-US" dirty="0"/>
              <a:t>Data is still the key to all these waiver programs.  </a:t>
            </a:r>
          </a:p>
          <a:p>
            <a:r>
              <a:rPr lang="en-US" dirty="0"/>
              <a:t>We have seen hospitals harmed by poor data availability.</a:t>
            </a:r>
          </a:p>
          <a:p>
            <a:r>
              <a:rPr lang="en-US" dirty="0"/>
              <a:t>For presumptive charity, you MUST actually write these accounts off.</a:t>
            </a:r>
          </a:p>
          <a:p>
            <a:pPr lvl="1"/>
            <a:r>
              <a:rPr lang="en-US" dirty="0"/>
              <a:t>Several clients have the report, but have not integrated this into their revenue cycle</a:t>
            </a:r>
          </a:p>
        </p:txBody>
      </p:sp>
    </p:spTree>
    <p:extLst>
      <p:ext uri="{BB962C8B-B14F-4D97-AF65-F5344CB8AC3E}">
        <p14:creationId xmlns:p14="http://schemas.microsoft.com/office/powerpoint/2010/main" val="6300158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CF7E0-0AEE-45E0-BB11-28E59A20ADB6}"/>
              </a:ext>
            </a:extLst>
          </p:cNvPr>
          <p:cNvSpPr>
            <a:spLocks noGrp="1"/>
          </p:cNvSpPr>
          <p:nvPr>
            <p:ph type="title"/>
          </p:nvPr>
        </p:nvSpPr>
        <p:spPr/>
        <p:txBody>
          <a:bodyPr/>
          <a:lstStyle/>
          <a:p>
            <a:r>
              <a:rPr lang="en-US" dirty="0"/>
              <a:t>CHIRP Y2 R2 Reporting- Due April 30</a:t>
            </a:r>
            <a:r>
              <a:rPr lang="en-US" baseline="30000" dirty="0"/>
              <a:t>th</a:t>
            </a:r>
            <a:endParaRPr lang="en-US" dirty="0"/>
          </a:p>
        </p:txBody>
      </p:sp>
      <p:sp>
        <p:nvSpPr>
          <p:cNvPr id="3" name="Content Placeholder 2">
            <a:extLst>
              <a:ext uri="{FF2B5EF4-FFF2-40B4-BE49-F238E27FC236}">
                <a16:creationId xmlns:a16="http://schemas.microsoft.com/office/drawing/2014/main" id="{D815AB27-E8D4-44C0-8193-EBC10F6DB56C}"/>
              </a:ext>
            </a:extLst>
          </p:cNvPr>
          <p:cNvSpPr>
            <a:spLocks noGrp="1"/>
          </p:cNvSpPr>
          <p:nvPr>
            <p:ph idx="1"/>
          </p:nvPr>
        </p:nvSpPr>
        <p:spPr>
          <a:xfrm>
            <a:off x="838200" y="1690688"/>
            <a:ext cx="10515600" cy="4675211"/>
          </a:xfrm>
        </p:spPr>
        <p:txBody>
          <a:bodyPr>
            <a:normAutofit fontScale="85000" lnSpcReduction="20000"/>
          </a:bodyPr>
          <a:lstStyle/>
          <a:p>
            <a:pPr>
              <a:buClr>
                <a:srgbClr val="CCB066"/>
              </a:buClr>
            </a:pPr>
            <a:r>
              <a:rPr lang="en-US" sz="2000" dirty="0"/>
              <a:t>Component 1 Reporting</a:t>
            </a:r>
          </a:p>
          <a:p>
            <a:pPr marL="914400" lvl="1" indent="-457200">
              <a:buFont typeface="+mj-lt"/>
              <a:buAutoNum type="arabicPeriod"/>
            </a:pPr>
            <a:r>
              <a:rPr lang="en-US" sz="2000" dirty="0"/>
              <a:t>Health Information Exchange (HIE) Participation- </a:t>
            </a:r>
            <a:r>
              <a:rPr lang="en-US" sz="2000" b="1" u="sng" dirty="0"/>
              <a:t>NOT</a:t>
            </a:r>
            <a:r>
              <a:rPr lang="en-US" sz="2000" dirty="0"/>
              <a:t> reported this round.</a:t>
            </a:r>
            <a:endParaRPr lang="en-US" sz="1600" dirty="0"/>
          </a:p>
          <a:p>
            <a:pPr marL="914400" lvl="1" indent="-457200">
              <a:buFont typeface="+mj-lt"/>
              <a:buAutoNum type="arabicPeriod"/>
            </a:pPr>
            <a:r>
              <a:rPr lang="en-US" sz="2000" dirty="0"/>
              <a:t>Learning Collaborative Participation- </a:t>
            </a:r>
            <a:r>
              <a:rPr lang="en-US" sz="2000" b="1" u="sng" dirty="0"/>
              <a:t>NOT</a:t>
            </a:r>
            <a:r>
              <a:rPr lang="en-US" sz="2000" dirty="0"/>
              <a:t> reported this round.</a:t>
            </a:r>
            <a:r>
              <a:rPr lang="en-US" sz="1600" dirty="0"/>
              <a:t>			</a:t>
            </a:r>
          </a:p>
          <a:p>
            <a:pPr marL="914400" lvl="1" indent="-457200">
              <a:buFont typeface="+mj-lt"/>
              <a:buAutoNum type="arabicPeriod"/>
            </a:pPr>
            <a:r>
              <a:rPr lang="en-US" sz="2000" dirty="0"/>
              <a:t>Medication Reconciliation:  # of Unintentional Med Discrepancies per Patient (All Payer)</a:t>
            </a:r>
          </a:p>
          <a:p>
            <a:pPr lvl="2">
              <a:buFont typeface="Wingdings" panose="05000000000000000000" pitchFamily="2" charset="2"/>
              <a:buChar char="Ø"/>
            </a:pPr>
            <a:r>
              <a:rPr lang="en-US" sz="1600" dirty="0"/>
              <a:t>If implemented but have fewer than the 76 minimum interviews, submit all you have completed.</a:t>
            </a:r>
          </a:p>
          <a:p>
            <a:pPr lvl="2">
              <a:buFont typeface="Wingdings" panose="05000000000000000000" pitchFamily="2" charset="2"/>
              <a:buChar char="Ø"/>
            </a:pPr>
            <a:r>
              <a:rPr lang="en-US" sz="1600" b="1" u="sng" dirty="0"/>
              <a:t>Since most facilities do not have a process, you report zero.  Most rural facilities report Zero.</a:t>
            </a:r>
            <a:r>
              <a:rPr lang="en-US" sz="1600" dirty="0"/>
              <a:t>	</a:t>
            </a:r>
            <a:r>
              <a:rPr lang="en-US" sz="1200" dirty="0"/>
              <a:t>	</a:t>
            </a:r>
          </a:p>
          <a:p>
            <a:pPr>
              <a:buClr>
                <a:srgbClr val="CCB066"/>
              </a:buClr>
            </a:pPr>
            <a:r>
              <a:rPr lang="en-US" sz="2000" dirty="0"/>
              <a:t>Component 2 Reporting- 2 Measures for Rural – Also for RAPPS</a:t>
            </a:r>
          </a:p>
          <a:p>
            <a:pPr marL="914400" lvl="1" indent="-457200">
              <a:buFont typeface="+mj-lt"/>
              <a:buAutoNum type="arabicPeriod"/>
            </a:pPr>
            <a:r>
              <a:rPr lang="en-US" sz="2000" dirty="0"/>
              <a:t>Tobacco  Use:  Screening &amp; Cessation Intervention</a:t>
            </a:r>
            <a:r>
              <a:rPr lang="en-US" sz="1600" dirty="0"/>
              <a:t>			</a:t>
            </a:r>
          </a:p>
          <a:p>
            <a:pPr lvl="2">
              <a:buFont typeface="Wingdings" panose="05000000000000000000" pitchFamily="2" charset="2"/>
              <a:buChar char="Ø"/>
            </a:pPr>
            <a:r>
              <a:rPr lang="en-US" sz="1600" dirty="0"/>
              <a:t>Percentage of patients aged 18 years and older who were screened for tobacco use one or more times within 12 months </a:t>
            </a:r>
            <a:r>
              <a:rPr lang="en-US" sz="1600" b="1" dirty="0"/>
              <a:t>AND</a:t>
            </a:r>
            <a:r>
              <a:rPr lang="en-US" sz="1600" dirty="0"/>
              <a:t> who received tobacco cessation intervention if identified as a tobacco user</a:t>
            </a:r>
          </a:p>
          <a:p>
            <a:pPr marL="914400" lvl="1" indent="-457200">
              <a:buFont typeface="+mj-lt"/>
              <a:buAutoNum type="arabicPeriod"/>
            </a:pPr>
            <a:r>
              <a:rPr lang="en-US" sz="2000" dirty="0"/>
              <a:t>Influenza Immunization- </a:t>
            </a:r>
            <a:r>
              <a:rPr lang="en-US" sz="2000" b="1" dirty="0"/>
              <a:t>2 time periods </a:t>
            </a:r>
            <a:r>
              <a:rPr lang="en-US" sz="2000" dirty="0"/>
              <a:t>to consider</a:t>
            </a:r>
            <a:r>
              <a:rPr lang="en-US" sz="1600" dirty="0"/>
              <a:t>	(Patient is counted (MET) if in EITHER time period)		</a:t>
            </a:r>
          </a:p>
          <a:p>
            <a:pPr lvl="2">
              <a:buFont typeface="Wingdings" panose="05000000000000000000" pitchFamily="2" charset="2"/>
              <a:buChar char="Ø"/>
            </a:pPr>
            <a:r>
              <a:rPr lang="en-US" sz="1600" dirty="0"/>
              <a:t>Percentage of patients aged 6 months and older seen for a visit between </a:t>
            </a:r>
            <a:r>
              <a:rPr lang="en-US" sz="1600" dirty="0">
                <a:solidFill>
                  <a:srgbClr val="FF0000"/>
                </a:solidFill>
              </a:rPr>
              <a:t>January 1- March 31, 2022 </a:t>
            </a:r>
            <a:r>
              <a:rPr lang="en-US" sz="1600" dirty="0"/>
              <a:t>who received an influenza immunization </a:t>
            </a:r>
            <a:r>
              <a:rPr lang="en-US" sz="1600" b="1" dirty="0"/>
              <a:t>OR</a:t>
            </a:r>
            <a:r>
              <a:rPr lang="en-US" sz="1600" dirty="0"/>
              <a:t> who reported previous receipt of an influenza immunization </a:t>
            </a:r>
            <a:r>
              <a:rPr lang="en-US" sz="1600" dirty="0">
                <a:solidFill>
                  <a:srgbClr val="FF0000"/>
                </a:solidFill>
              </a:rPr>
              <a:t>August 1, 2021- March 31, 2022</a:t>
            </a:r>
            <a:r>
              <a:rPr lang="en-US" sz="1600" dirty="0"/>
              <a:t>.</a:t>
            </a:r>
          </a:p>
          <a:p>
            <a:pPr lvl="2">
              <a:buFont typeface="Wingdings" panose="05000000000000000000" pitchFamily="2" charset="2"/>
              <a:buChar char="Ø"/>
            </a:pPr>
            <a:r>
              <a:rPr lang="en-US" sz="1600" dirty="0"/>
              <a:t>Percentage of patients aged 6 months and older seen for a visit between </a:t>
            </a:r>
            <a:r>
              <a:rPr lang="en-US" sz="1600" dirty="0">
                <a:solidFill>
                  <a:srgbClr val="FF0000"/>
                </a:solidFill>
              </a:rPr>
              <a:t>October 1- December 31, 2022 </a:t>
            </a:r>
            <a:r>
              <a:rPr lang="en-US" sz="1600" dirty="0"/>
              <a:t>who received an influenza immunization </a:t>
            </a:r>
            <a:r>
              <a:rPr lang="en-US" sz="1600" b="1" dirty="0"/>
              <a:t>OR</a:t>
            </a:r>
            <a:r>
              <a:rPr lang="en-US" sz="1600" dirty="0"/>
              <a:t> who reported previous receipt of an influenza immunization </a:t>
            </a:r>
            <a:r>
              <a:rPr lang="en-US" sz="1600" dirty="0">
                <a:solidFill>
                  <a:srgbClr val="FF0000"/>
                </a:solidFill>
              </a:rPr>
              <a:t>August 1, 2022- December 31, 2022</a:t>
            </a:r>
            <a:r>
              <a:rPr lang="en-US" sz="1600" dirty="0"/>
              <a:t>.</a:t>
            </a:r>
          </a:p>
          <a:p>
            <a:pPr>
              <a:buClr>
                <a:srgbClr val="CCB066"/>
              </a:buClr>
            </a:pPr>
            <a:r>
              <a:rPr lang="en-US" sz="2000" dirty="0"/>
              <a:t>Reporting measurement period for Round 2:  	</a:t>
            </a:r>
            <a:endParaRPr lang="en-US" sz="1600" dirty="0">
              <a:solidFill>
                <a:srgbClr val="FF0000"/>
              </a:solidFill>
            </a:endParaRPr>
          </a:p>
          <a:p>
            <a:pPr lvl="2">
              <a:buFont typeface="Wingdings" panose="05000000000000000000" pitchFamily="2" charset="2"/>
              <a:buChar char="Ø"/>
            </a:pPr>
            <a:r>
              <a:rPr lang="en-US" sz="1600" dirty="0"/>
              <a:t>1/1/22 to 12/31/22 (Influenza Immunization differs)</a:t>
            </a:r>
            <a:endParaRPr lang="en-US" sz="1600" dirty="0">
              <a:solidFill>
                <a:srgbClr val="FF0000"/>
              </a:solidFill>
            </a:endParaRPr>
          </a:p>
          <a:p>
            <a:pPr>
              <a:buClr>
                <a:srgbClr val="CCB066"/>
              </a:buClr>
            </a:pPr>
            <a:r>
              <a:rPr lang="en-US" sz="2000" dirty="0"/>
              <a:t>Payer stratification for Component 2: </a:t>
            </a:r>
            <a:r>
              <a:rPr lang="en-US" sz="2000" b="1" dirty="0"/>
              <a:t>Medicaid Managed Care</a:t>
            </a:r>
            <a:r>
              <a:rPr lang="en-US" sz="2000" dirty="0"/>
              <a:t>, Other Medicaid, Uninsured, and All Payer </a:t>
            </a:r>
          </a:p>
          <a:p>
            <a:pPr lvl="1"/>
            <a:r>
              <a:rPr lang="en-US" sz="1600" dirty="0"/>
              <a:t>This is a struggle.  They are looking for about 94% in Medicaid Managed Care vs Traditional Medicaid.</a:t>
            </a:r>
            <a:endParaRPr lang="en-US" dirty="0"/>
          </a:p>
        </p:txBody>
      </p:sp>
    </p:spTree>
    <p:extLst>
      <p:ext uri="{BB962C8B-B14F-4D97-AF65-F5344CB8AC3E}">
        <p14:creationId xmlns:p14="http://schemas.microsoft.com/office/powerpoint/2010/main" val="39642873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CF7E0-0AEE-45E0-BB11-28E59A20ADB6}"/>
              </a:ext>
            </a:extLst>
          </p:cNvPr>
          <p:cNvSpPr>
            <a:spLocks noGrp="1"/>
          </p:cNvSpPr>
          <p:nvPr>
            <p:ph type="title"/>
          </p:nvPr>
        </p:nvSpPr>
        <p:spPr/>
        <p:txBody>
          <a:bodyPr/>
          <a:lstStyle/>
          <a:p>
            <a:r>
              <a:rPr lang="en-US" dirty="0"/>
              <a:t>CHIRP Reporting- Proposed Year 3</a:t>
            </a:r>
          </a:p>
        </p:txBody>
      </p:sp>
      <p:sp>
        <p:nvSpPr>
          <p:cNvPr id="3" name="Content Placeholder 2">
            <a:extLst>
              <a:ext uri="{FF2B5EF4-FFF2-40B4-BE49-F238E27FC236}">
                <a16:creationId xmlns:a16="http://schemas.microsoft.com/office/drawing/2014/main" id="{D815AB27-E8D4-44C0-8193-EBC10F6DB56C}"/>
              </a:ext>
            </a:extLst>
          </p:cNvPr>
          <p:cNvSpPr>
            <a:spLocks noGrp="1"/>
          </p:cNvSpPr>
          <p:nvPr>
            <p:ph idx="1"/>
          </p:nvPr>
        </p:nvSpPr>
        <p:spPr>
          <a:xfrm>
            <a:off x="838200" y="1690688"/>
            <a:ext cx="10515600" cy="4486275"/>
          </a:xfrm>
        </p:spPr>
        <p:txBody>
          <a:bodyPr>
            <a:normAutofit fontScale="92500" lnSpcReduction="20000"/>
          </a:bodyPr>
          <a:lstStyle/>
          <a:p>
            <a:pPr>
              <a:buClr>
                <a:srgbClr val="CCB066"/>
              </a:buClr>
            </a:pPr>
            <a:r>
              <a:rPr lang="en-US" sz="2000" dirty="0"/>
              <a:t>Component 1 Reporting</a:t>
            </a:r>
          </a:p>
          <a:p>
            <a:pPr marL="914400" lvl="1" indent="-457200">
              <a:buFont typeface="+mj-lt"/>
              <a:buAutoNum type="arabicPeriod"/>
            </a:pPr>
            <a:r>
              <a:rPr lang="en-US" sz="2000" dirty="0"/>
              <a:t>Health Information Exchange (HIE) Participation – Reporting only</a:t>
            </a:r>
          </a:p>
          <a:p>
            <a:pPr marL="914400" lvl="1" indent="-457200">
              <a:buFont typeface="+mj-lt"/>
              <a:buAutoNum type="arabicPeriod"/>
            </a:pPr>
            <a:r>
              <a:rPr lang="en-US" sz="2000" strike="sngStrike" dirty="0"/>
              <a:t>Learning Collaborative Participation</a:t>
            </a:r>
          </a:p>
          <a:p>
            <a:pPr marL="914400" lvl="1" indent="-457200">
              <a:buAutoNum type="arabicPeriod" startAt="2"/>
            </a:pPr>
            <a:r>
              <a:rPr lang="en-US" sz="2000" dirty="0">
                <a:solidFill>
                  <a:srgbClr val="FF0000"/>
                </a:solidFill>
              </a:rPr>
              <a:t>Non-Medical Drivers of Health Screening </a:t>
            </a:r>
            <a:r>
              <a:rPr lang="en-US" sz="2000" dirty="0"/>
              <a:t>(New Structure Measure; Added to All DPPs) </a:t>
            </a:r>
          </a:p>
          <a:p>
            <a:pPr lvl="2">
              <a:buFont typeface="Wingdings" panose="05000000000000000000" pitchFamily="2" charset="2"/>
              <a:buChar char="Ø"/>
            </a:pPr>
            <a:r>
              <a:rPr lang="en-US" sz="1600" dirty="0"/>
              <a:t>Status of screening for food insecurity, housing, &amp; transportation needs. </a:t>
            </a:r>
          </a:p>
          <a:p>
            <a:pPr marL="914400" lvl="1" indent="-457200">
              <a:buAutoNum type="arabicPeriod" startAt="2"/>
            </a:pPr>
            <a:r>
              <a:rPr lang="en-US" sz="2000" dirty="0"/>
              <a:t>Medication Reconciliation:  # of Unintentional Med Discrepancies per Patient</a:t>
            </a:r>
          </a:p>
          <a:p>
            <a:pPr lvl="2">
              <a:buFont typeface="Wingdings" panose="05000000000000000000" pitchFamily="2" charset="2"/>
              <a:buChar char="Ø"/>
            </a:pPr>
            <a:r>
              <a:rPr lang="en-US" sz="1600" dirty="0"/>
              <a:t>Will year 4 require performance?  </a:t>
            </a:r>
          </a:p>
          <a:p>
            <a:pPr marL="457200" lvl="1" indent="0">
              <a:buNone/>
            </a:pPr>
            <a:r>
              <a:rPr lang="en-US" sz="1600" dirty="0"/>
              <a:t>			</a:t>
            </a:r>
          </a:p>
          <a:p>
            <a:pPr>
              <a:buClr>
                <a:srgbClr val="CCB066"/>
              </a:buClr>
            </a:pPr>
            <a:r>
              <a:rPr lang="en-US" sz="2000" dirty="0"/>
              <a:t>Component 2 Reporting- 2 Measures for Rural</a:t>
            </a:r>
          </a:p>
          <a:p>
            <a:pPr marL="914400" lvl="1" indent="-457200">
              <a:buFont typeface="+mj-lt"/>
              <a:buAutoNum type="arabicPeriod"/>
            </a:pPr>
            <a:r>
              <a:rPr lang="en-US" sz="2000" dirty="0"/>
              <a:t>Tobacco  Use:  Screening &amp; Cessation Intervention</a:t>
            </a:r>
            <a:r>
              <a:rPr lang="en-US" sz="1600" dirty="0"/>
              <a:t>			</a:t>
            </a:r>
          </a:p>
          <a:p>
            <a:pPr lvl="2">
              <a:buFont typeface="Wingdings" panose="05000000000000000000" pitchFamily="2" charset="2"/>
              <a:buChar char="Ø"/>
            </a:pPr>
            <a:r>
              <a:rPr lang="en-US" sz="1600" dirty="0"/>
              <a:t>Counseling/pharmacotherapy can now occur 6 mo. prior to measurement period.</a:t>
            </a:r>
          </a:p>
          <a:p>
            <a:pPr lvl="2">
              <a:buFont typeface="Wingdings" panose="05000000000000000000" pitchFamily="2" charset="2"/>
              <a:buChar char="Ø"/>
            </a:pPr>
            <a:r>
              <a:rPr lang="en-US" sz="1600" dirty="0"/>
              <a:t>No exclusions for medical reason for not screening; only exclusion is Hospice.</a:t>
            </a:r>
          </a:p>
          <a:p>
            <a:pPr marL="914400" lvl="1" indent="-457200">
              <a:buFont typeface="+mj-lt"/>
              <a:buAutoNum type="arabicPeriod"/>
            </a:pPr>
            <a:r>
              <a:rPr lang="en-US" sz="2000" strike="sngStrike" dirty="0"/>
              <a:t>Influenza Immunization</a:t>
            </a:r>
            <a:r>
              <a:rPr lang="en-US" sz="1600" strike="sngStrike" dirty="0"/>
              <a:t> </a:t>
            </a:r>
            <a:r>
              <a:rPr lang="en-US" sz="1600" dirty="0"/>
              <a:t>(still on RAPPS)</a:t>
            </a:r>
          </a:p>
          <a:p>
            <a:pPr marL="457200" lvl="1" indent="0">
              <a:buNone/>
            </a:pPr>
            <a:r>
              <a:rPr lang="en-US" sz="2000" dirty="0">
                <a:solidFill>
                  <a:srgbClr val="CCB066"/>
                </a:solidFill>
              </a:rPr>
              <a:t>2.</a:t>
            </a:r>
            <a:r>
              <a:rPr lang="en-US" sz="2000" dirty="0"/>
              <a:t>    </a:t>
            </a:r>
            <a:r>
              <a:rPr lang="en-US" sz="2000" dirty="0">
                <a:solidFill>
                  <a:srgbClr val="FF0000"/>
                </a:solidFill>
              </a:rPr>
              <a:t>Screening for Depression &amp; Follow-up Plan </a:t>
            </a:r>
            <a:r>
              <a:rPr lang="en-US" sz="2000" dirty="0"/>
              <a:t>(New Process Measure)</a:t>
            </a:r>
          </a:p>
          <a:p>
            <a:pPr lvl="2">
              <a:buFont typeface="Wingdings" panose="05000000000000000000" pitchFamily="2" charset="2"/>
              <a:buChar char="Ø"/>
            </a:pPr>
            <a:r>
              <a:rPr lang="en-US" sz="1600" dirty="0"/>
              <a:t>Patients aged 12 years and older screened on date of encounter (or up to 14 days prior) using an </a:t>
            </a:r>
            <a:r>
              <a:rPr lang="en-US" sz="1600" b="1" dirty="0"/>
              <a:t>age-appropriate standardized tool</a:t>
            </a:r>
            <a:r>
              <a:rPr lang="en-US" sz="1600" dirty="0"/>
              <a:t>, </a:t>
            </a:r>
            <a:r>
              <a:rPr lang="en-US" sz="1600" b="1" dirty="0"/>
              <a:t>AND</a:t>
            </a:r>
            <a:r>
              <a:rPr lang="en-US" sz="1600" dirty="0"/>
              <a:t> who received a documented follow-up plan within 2 days after the encounter if positive for depression.</a:t>
            </a:r>
            <a:r>
              <a:rPr lang="en-US" sz="1200" dirty="0"/>
              <a:t>		</a:t>
            </a:r>
          </a:p>
          <a:p>
            <a:pPr lvl="2"/>
            <a:endParaRPr lang="en-US" sz="1600" dirty="0"/>
          </a:p>
          <a:p>
            <a:pPr marL="0" indent="0">
              <a:buNone/>
            </a:pPr>
            <a:endParaRPr lang="en-US" dirty="0"/>
          </a:p>
          <a:p>
            <a:endParaRPr lang="en-US" dirty="0"/>
          </a:p>
        </p:txBody>
      </p:sp>
    </p:spTree>
    <p:extLst>
      <p:ext uri="{BB962C8B-B14F-4D97-AF65-F5344CB8AC3E}">
        <p14:creationId xmlns:p14="http://schemas.microsoft.com/office/powerpoint/2010/main" val="15548778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CF7E0-0AEE-45E0-BB11-28E59A20ADB6}"/>
              </a:ext>
            </a:extLst>
          </p:cNvPr>
          <p:cNvSpPr>
            <a:spLocks noGrp="1"/>
          </p:cNvSpPr>
          <p:nvPr>
            <p:ph type="title"/>
          </p:nvPr>
        </p:nvSpPr>
        <p:spPr/>
        <p:txBody>
          <a:bodyPr/>
          <a:lstStyle/>
          <a:p>
            <a:r>
              <a:rPr lang="en-US" dirty="0"/>
              <a:t>CHIRP Key Dates</a:t>
            </a:r>
          </a:p>
        </p:txBody>
      </p:sp>
      <p:sp>
        <p:nvSpPr>
          <p:cNvPr id="3" name="Content Placeholder 2">
            <a:extLst>
              <a:ext uri="{FF2B5EF4-FFF2-40B4-BE49-F238E27FC236}">
                <a16:creationId xmlns:a16="http://schemas.microsoft.com/office/drawing/2014/main" id="{D815AB27-E8D4-44C0-8193-EBC10F6DB56C}"/>
              </a:ext>
            </a:extLst>
          </p:cNvPr>
          <p:cNvSpPr>
            <a:spLocks noGrp="1"/>
          </p:cNvSpPr>
          <p:nvPr>
            <p:ph idx="1"/>
          </p:nvPr>
        </p:nvSpPr>
        <p:spPr>
          <a:xfrm>
            <a:off x="838200" y="1540565"/>
            <a:ext cx="10611678" cy="4636398"/>
          </a:xfrm>
        </p:spPr>
        <p:txBody>
          <a:bodyPr>
            <a:normAutofit lnSpcReduction="10000"/>
          </a:bodyPr>
          <a:lstStyle/>
          <a:p>
            <a:pPr>
              <a:lnSpc>
                <a:spcPct val="100000"/>
              </a:lnSpc>
              <a:buClr>
                <a:srgbClr val="CCB066"/>
              </a:buClr>
            </a:pPr>
            <a:r>
              <a:rPr lang="en-US" altLang="en-US" sz="2700" dirty="0"/>
              <a:t>April 30, 2023</a:t>
            </a:r>
            <a:r>
              <a:rPr lang="en-US" altLang="en-US" dirty="0"/>
              <a:t>		</a:t>
            </a:r>
            <a:r>
              <a:rPr lang="en-US" altLang="en-US" sz="2700" dirty="0"/>
              <a:t>- </a:t>
            </a:r>
            <a:r>
              <a:rPr lang="en-US" sz="2700" dirty="0"/>
              <a:t>PY2, Round 2 Reporting Due to HHSC</a:t>
            </a:r>
            <a:endParaRPr lang="en-US" altLang="en-US" sz="2700" dirty="0"/>
          </a:p>
          <a:p>
            <a:pPr marL="4229100" lvl="8">
              <a:lnSpc>
                <a:spcPct val="100000"/>
              </a:lnSpc>
              <a:spcBef>
                <a:spcPts val="0"/>
              </a:spcBef>
            </a:pPr>
            <a:r>
              <a:rPr lang="en-US" dirty="0">
                <a:solidFill>
                  <a:srgbClr val="001E55"/>
                </a:solidFill>
                <a:latin typeface="Times New Roman" panose="02020603050405020304" pitchFamily="18" charset="0"/>
                <a:cs typeface="Times New Roman" panose="02020603050405020304" pitchFamily="18" charset="0"/>
              </a:rPr>
              <a:t>Measurement Period January 1, 2022- December 31, 2022 </a:t>
            </a:r>
          </a:p>
          <a:p>
            <a:pPr marL="4229100" lvl="8">
              <a:lnSpc>
                <a:spcPct val="100000"/>
              </a:lnSpc>
              <a:spcBef>
                <a:spcPts val="0"/>
              </a:spcBef>
            </a:pPr>
            <a:r>
              <a:rPr lang="en-US" dirty="0">
                <a:solidFill>
                  <a:srgbClr val="001E55"/>
                </a:solidFill>
                <a:latin typeface="Times New Roman" panose="02020603050405020304" pitchFamily="18" charset="0"/>
                <a:cs typeface="Times New Roman" panose="02020603050405020304" pitchFamily="18" charset="0"/>
              </a:rPr>
              <a:t>Office Hours for Questions – </a:t>
            </a:r>
            <a:r>
              <a:rPr lang="en-US" dirty="0">
                <a:solidFill>
                  <a:srgbClr val="FF0000"/>
                </a:solidFill>
                <a:latin typeface="Times New Roman" panose="02020603050405020304" pitchFamily="18" charset="0"/>
                <a:cs typeface="Times New Roman" panose="02020603050405020304" pitchFamily="18" charset="0"/>
              </a:rPr>
              <a:t>TEAMS Meeting</a:t>
            </a:r>
          </a:p>
          <a:p>
            <a:pPr marL="4000500" lvl="8" indent="0">
              <a:lnSpc>
                <a:spcPct val="100000"/>
              </a:lnSpc>
              <a:spcBef>
                <a:spcPts val="0"/>
              </a:spcBef>
              <a:buNone/>
            </a:pPr>
            <a:r>
              <a:rPr lang="en-US" dirty="0">
                <a:solidFill>
                  <a:srgbClr val="001E55"/>
                </a:solidFill>
                <a:latin typeface="Times New Roman" panose="02020603050405020304" pitchFamily="18" charset="0"/>
                <a:cs typeface="Times New Roman" panose="02020603050405020304" pitchFamily="18" charset="0"/>
              </a:rPr>
              <a:t>    </a:t>
            </a:r>
            <a:r>
              <a:rPr lang="en-US" sz="2000" dirty="0">
                <a:solidFill>
                  <a:srgbClr val="001E55"/>
                </a:solidFill>
                <a:latin typeface="Times New Roman" panose="02020603050405020304" pitchFamily="18" charset="0"/>
                <a:cs typeface="Times New Roman" panose="02020603050405020304" pitchFamily="18" charset="0"/>
              </a:rPr>
              <a:t>April 12</a:t>
            </a:r>
            <a:r>
              <a:rPr lang="en-US" sz="2000" baseline="30000" dirty="0">
                <a:solidFill>
                  <a:srgbClr val="001E55"/>
                </a:solidFill>
                <a:latin typeface="Times New Roman" panose="02020603050405020304" pitchFamily="18" charset="0"/>
                <a:cs typeface="Times New Roman" panose="02020603050405020304" pitchFamily="18" charset="0"/>
              </a:rPr>
              <a:t>th</a:t>
            </a:r>
            <a:r>
              <a:rPr lang="en-US" sz="2000" dirty="0">
                <a:solidFill>
                  <a:srgbClr val="001E55"/>
                </a:solidFill>
                <a:latin typeface="Times New Roman" panose="02020603050405020304" pitchFamily="18" charset="0"/>
                <a:cs typeface="Times New Roman" panose="02020603050405020304" pitchFamily="18" charset="0"/>
              </a:rPr>
              <a:t>, 19</a:t>
            </a:r>
            <a:r>
              <a:rPr lang="en-US" sz="2000" baseline="30000" dirty="0">
                <a:solidFill>
                  <a:srgbClr val="001E55"/>
                </a:solidFill>
                <a:latin typeface="Times New Roman" panose="02020603050405020304" pitchFamily="18" charset="0"/>
                <a:cs typeface="Times New Roman" panose="02020603050405020304" pitchFamily="18" charset="0"/>
              </a:rPr>
              <a:t>th</a:t>
            </a:r>
            <a:r>
              <a:rPr lang="en-US" sz="2000" dirty="0">
                <a:solidFill>
                  <a:srgbClr val="001E55"/>
                </a:solidFill>
                <a:latin typeface="Times New Roman" panose="02020603050405020304" pitchFamily="18" charset="0"/>
                <a:cs typeface="Times New Roman" panose="02020603050405020304" pitchFamily="18" charset="0"/>
              </a:rPr>
              <a:t>, and 26</a:t>
            </a:r>
            <a:r>
              <a:rPr lang="en-US" sz="2000" baseline="30000" dirty="0">
                <a:solidFill>
                  <a:srgbClr val="001E55"/>
                </a:solidFill>
                <a:latin typeface="Times New Roman" panose="02020603050405020304" pitchFamily="18" charset="0"/>
                <a:cs typeface="Times New Roman" panose="02020603050405020304" pitchFamily="18" charset="0"/>
              </a:rPr>
              <a:t>th</a:t>
            </a:r>
            <a:r>
              <a:rPr lang="en-US" sz="2000" dirty="0">
                <a:solidFill>
                  <a:srgbClr val="001E55"/>
                </a:solidFill>
                <a:latin typeface="Times New Roman" panose="02020603050405020304" pitchFamily="18" charset="0"/>
                <a:cs typeface="Times New Roman" panose="02020603050405020304" pitchFamily="18" charset="0"/>
              </a:rPr>
              <a:t> 11-11:30 a.m.</a:t>
            </a:r>
          </a:p>
          <a:p>
            <a:pPr>
              <a:lnSpc>
                <a:spcPct val="100000"/>
              </a:lnSpc>
              <a:buClr>
                <a:srgbClr val="CCB066"/>
              </a:buClr>
            </a:pPr>
            <a:r>
              <a:rPr lang="en-US" altLang="en-US" sz="2700" dirty="0"/>
              <a:t>June 2, 2023</a:t>
            </a:r>
            <a:r>
              <a:rPr lang="en-US" altLang="en-US" dirty="0"/>
              <a:t>		</a:t>
            </a:r>
            <a:r>
              <a:rPr lang="en-US" altLang="en-US" sz="2700" dirty="0"/>
              <a:t>- Estimated IGT Settlement Date (PY3 1</a:t>
            </a:r>
            <a:r>
              <a:rPr lang="en-US" altLang="en-US" sz="2700" baseline="30000" dirty="0"/>
              <a:t>st</a:t>
            </a:r>
            <a:r>
              <a:rPr lang="en-US" altLang="en-US" sz="2700" dirty="0"/>
              <a:t> </a:t>
            </a:r>
            <a:r>
              <a:rPr lang="en-US" altLang="en-US" dirty="0"/>
              <a:t>IGT)</a:t>
            </a:r>
          </a:p>
          <a:p>
            <a:pPr>
              <a:lnSpc>
                <a:spcPct val="100000"/>
              </a:lnSpc>
              <a:buClr>
                <a:srgbClr val="CCB066"/>
              </a:buClr>
            </a:pPr>
            <a:r>
              <a:rPr lang="en-US" altLang="en-US" sz="2700" dirty="0"/>
              <a:t>June 21- July 22, 2023</a:t>
            </a:r>
            <a:r>
              <a:rPr lang="en-US" altLang="en-US" dirty="0"/>
              <a:t>	</a:t>
            </a:r>
            <a:r>
              <a:rPr lang="en-US" altLang="en-US" sz="2700" dirty="0"/>
              <a:t>- PY2 Corrections Period – Round 2 reporting</a:t>
            </a:r>
          </a:p>
          <a:p>
            <a:pPr>
              <a:lnSpc>
                <a:spcPct val="100000"/>
              </a:lnSpc>
              <a:buClr>
                <a:srgbClr val="CCB066"/>
              </a:buClr>
            </a:pPr>
            <a:r>
              <a:rPr lang="en-US" altLang="en-US" sz="2700" dirty="0"/>
              <a:t>Summer 2023</a:t>
            </a:r>
            <a:r>
              <a:rPr lang="en-US" altLang="en-US" dirty="0"/>
              <a:t>		</a:t>
            </a:r>
            <a:r>
              <a:rPr lang="en-US" altLang="en-US" sz="2700" dirty="0"/>
              <a:t>- PY3 Webinar by </a:t>
            </a:r>
            <a:r>
              <a:rPr lang="en-US" sz="2700" dirty="0"/>
              <a:t>HHSC</a:t>
            </a:r>
            <a:endParaRPr lang="en-US" altLang="en-US" sz="2700" dirty="0"/>
          </a:p>
          <a:p>
            <a:pPr marL="4229100" lvl="8">
              <a:lnSpc>
                <a:spcPct val="100000"/>
              </a:lnSpc>
              <a:spcBef>
                <a:spcPts val="0"/>
              </a:spcBef>
            </a:pPr>
            <a:r>
              <a:rPr lang="en-US" altLang="en-US" dirty="0">
                <a:solidFill>
                  <a:srgbClr val="001E55"/>
                </a:solidFill>
                <a:latin typeface="Times New Roman" panose="02020603050405020304" pitchFamily="18" charset="0"/>
                <a:cs typeface="Times New Roman" panose="02020603050405020304" pitchFamily="18" charset="0"/>
              </a:rPr>
              <a:t>Measures &amp; Specification Changes</a:t>
            </a:r>
            <a:endParaRPr lang="en-US" altLang="en-US" dirty="0"/>
          </a:p>
          <a:p>
            <a:pPr>
              <a:lnSpc>
                <a:spcPct val="100000"/>
              </a:lnSpc>
              <a:buClr>
                <a:srgbClr val="CCB066"/>
              </a:buClr>
            </a:pPr>
            <a:r>
              <a:rPr lang="en-US" sz="2700" dirty="0"/>
              <a:t>October 31, 2023</a:t>
            </a:r>
            <a:r>
              <a:rPr lang="en-US" altLang="en-US" sz="2700" dirty="0"/>
              <a:t> </a:t>
            </a:r>
            <a:r>
              <a:rPr lang="en-US" altLang="en-US" dirty="0"/>
              <a:t>		</a:t>
            </a:r>
            <a:r>
              <a:rPr lang="en-US" sz="2700" dirty="0"/>
              <a:t>- PY3, Round 1 Reporting Due to HHSC</a:t>
            </a:r>
            <a:endParaRPr lang="en-US" altLang="en-US" sz="2700" dirty="0"/>
          </a:p>
          <a:p>
            <a:pPr marL="4229100" lvl="8">
              <a:lnSpc>
                <a:spcPct val="100000"/>
              </a:lnSpc>
              <a:spcBef>
                <a:spcPts val="0"/>
              </a:spcBef>
            </a:pPr>
            <a:r>
              <a:rPr lang="en-US" dirty="0">
                <a:solidFill>
                  <a:srgbClr val="001E55"/>
                </a:solidFill>
                <a:latin typeface="Times New Roman" panose="02020603050405020304" pitchFamily="18" charset="0"/>
                <a:cs typeface="Times New Roman" panose="02020603050405020304" pitchFamily="18" charset="0"/>
              </a:rPr>
              <a:t>Measurement Period January 1, 2023- June 30, 2023</a:t>
            </a:r>
            <a:endParaRPr lang="en-US" altLang="en-US" dirty="0"/>
          </a:p>
          <a:p>
            <a:pPr>
              <a:lnSpc>
                <a:spcPct val="100000"/>
              </a:lnSpc>
              <a:buClr>
                <a:srgbClr val="CCB066"/>
              </a:buClr>
            </a:pPr>
            <a:r>
              <a:rPr lang="en-US" altLang="en-US" sz="2700" dirty="0"/>
              <a:t>November 17, 2023</a:t>
            </a:r>
            <a:r>
              <a:rPr lang="en-US" altLang="en-US" dirty="0"/>
              <a:t>	</a:t>
            </a:r>
            <a:r>
              <a:rPr lang="en-US" altLang="en-US" sz="2700" dirty="0"/>
              <a:t>- Estimated IGT Settlement Date (PY3 2nd IGT)</a:t>
            </a:r>
          </a:p>
        </p:txBody>
      </p:sp>
    </p:spTree>
    <p:extLst>
      <p:ext uri="{BB962C8B-B14F-4D97-AF65-F5344CB8AC3E}">
        <p14:creationId xmlns:p14="http://schemas.microsoft.com/office/powerpoint/2010/main" val="33044939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CF7E0-0AEE-45E0-BB11-28E59A20ADB6}"/>
              </a:ext>
            </a:extLst>
          </p:cNvPr>
          <p:cNvSpPr>
            <a:spLocks noGrp="1"/>
          </p:cNvSpPr>
          <p:nvPr>
            <p:ph type="title"/>
          </p:nvPr>
        </p:nvSpPr>
        <p:spPr/>
        <p:txBody>
          <a:bodyPr/>
          <a:lstStyle/>
          <a:p>
            <a:r>
              <a:rPr lang="en-US" dirty="0"/>
              <a:t>RAPPS Y2 R2 Reporting- Due April 30</a:t>
            </a:r>
            <a:r>
              <a:rPr lang="en-US" baseline="30000" dirty="0"/>
              <a:t>th</a:t>
            </a:r>
            <a:endParaRPr lang="en-US" dirty="0"/>
          </a:p>
        </p:txBody>
      </p:sp>
      <p:sp>
        <p:nvSpPr>
          <p:cNvPr id="3" name="Content Placeholder 2">
            <a:extLst>
              <a:ext uri="{FF2B5EF4-FFF2-40B4-BE49-F238E27FC236}">
                <a16:creationId xmlns:a16="http://schemas.microsoft.com/office/drawing/2014/main" id="{D815AB27-E8D4-44C0-8193-EBC10F6DB56C}"/>
              </a:ext>
            </a:extLst>
          </p:cNvPr>
          <p:cNvSpPr>
            <a:spLocks noGrp="1"/>
          </p:cNvSpPr>
          <p:nvPr>
            <p:ph idx="1"/>
          </p:nvPr>
        </p:nvSpPr>
        <p:spPr>
          <a:xfrm>
            <a:off x="838200" y="1690688"/>
            <a:ext cx="10515600" cy="4486275"/>
          </a:xfrm>
        </p:spPr>
        <p:txBody>
          <a:bodyPr>
            <a:normAutofit fontScale="92500"/>
          </a:bodyPr>
          <a:lstStyle/>
          <a:p>
            <a:pPr>
              <a:buClr>
                <a:srgbClr val="CCB066"/>
              </a:buClr>
            </a:pPr>
            <a:r>
              <a:rPr lang="en-US" sz="2000" dirty="0"/>
              <a:t>Component 1 Reporting- </a:t>
            </a:r>
            <a:r>
              <a:rPr lang="en-US" sz="2000" b="1" u="sng" dirty="0"/>
              <a:t>NOT</a:t>
            </a:r>
            <a:r>
              <a:rPr lang="en-US" sz="2000" dirty="0"/>
              <a:t> reported this round</a:t>
            </a:r>
          </a:p>
          <a:p>
            <a:pPr marL="914400" lvl="1" indent="-457200">
              <a:buFont typeface="+mj-lt"/>
              <a:buAutoNum type="arabicPeriod"/>
            </a:pPr>
            <a:r>
              <a:rPr lang="en-US" sz="2000" dirty="0"/>
              <a:t>Care coordination</a:t>
            </a:r>
            <a:r>
              <a:rPr lang="en-US" sz="1600" dirty="0"/>
              <a:t>			</a:t>
            </a:r>
          </a:p>
          <a:p>
            <a:pPr marL="914400" lvl="1" indent="-457200">
              <a:buFont typeface="+mj-lt"/>
              <a:buAutoNum type="arabicPeriod"/>
            </a:pPr>
            <a:r>
              <a:rPr lang="en-US" sz="2000" dirty="0"/>
              <a:t>Telemedicine/telehealth capabilities</a:t>
            </a:r>
            <a:r>
              <a:rPr lang="en-US" sz="1600" dirty="0"/>
              <a:t>			</a:t>
            </a:r>
          </a:p>
          <a:p>
            <a:pPr marL="914400" lvl="1" indent="-457200">
              <a:buFont typeface="+mj-lt"/>
              <a:buAutoNum type="arabicPeriod"/>
            </a:pPr>
            <a:r>
              <a:rPr lang="en-US" sz="2000" dirty="0"/>
              <a:t>Electronic health record (E.H.R.) use</a:t>
            </a:r>
            <a:r>
              <a:rPr lang="en-US" sz="1600" dirty="0"/>
              <a:t>	</a:t>
            </a:r>
            <a:endParaRPr lang="en-US" sz="2000" dirty="0"/>
          </a:p>
          <a:p>
            <a:pPr>
              <a:buClr>
                <a:srgbClr val="CCB066"/>
              </a:buClr>
            </a:pPr>
            <a:r>
              <a:rPr lang="en-US" sz="2000" dirty="0"/>
              <a:t>Component 2 Reporting</a:t>
            </a:r>
          </a:p>
          <a:p>
            <a:pPr marL="914400" lvl="1" indent="-457200">
              <a:buFont typeface="+mj-lt"/>
              <a:buAutoNum type="arabicPeriod"/>
            </a:pPr>
            <a:r>
              <a:rPr lang="en-US" sz="2000" dirty="0"/>
              <a:t>A1C Poor Control (&gt;9.0%)</a:t>
            </a:r>
            <a:r>
              <a:rPr lang="en-US" sz="1600" dirty="0"/>
              <a:t> 			</a:t>
            </a:r>
          </a:p>
          <a:p>
            <a:pPr lvl="2">
              <a:buFont typeface="Wingdings" panose="05000000000000000000" pitchFamily="2" charset="2"/>
              <a:buChar char="Ø"/>
            </a:pPr>
            <a:r>
              <a:rPr lang="en-US" sz="1600" dirty="0"/>
              <a:t>Percentage of patients aged 18-75 with diabetes whose most recent hemoglobin A1C during the measurement period (January 1, 2022- December 31, 2022) was &gt;9.0% OR do not have an A1C result recorded.</a:t>
            </a:r>
            <a:endParaRPr lang="en-US" sz="2000" dirty="0"/>
          </a:p>
          <a:p>
            <a:pPr marL="914400" lvl="1" indent="-457200">
              <a:buFont typeface="+mj-lt"/>
              <a:buAutoNum type="arabicPeriod"/>
            </a:pPr>
            <a:r>
              <a:rPr lang="en-US" sz="2000" dirty="0"/>
              <a:t>Influenza Immunization- </a:t>
            </a:r>
            <a:r>
              <a:rPr lang="en-US" sz="2000" b="1" dirty="0"/>
              <a:t>2 time periods </a:t>
            </a:r>
            <a:r>
              <a:rPr lang="en-US" sz="2000" dirty="0"/>
              <a:t>to consider</a:t>
            </a:r>
            <a:r>
              <a:rPr lang="en-US" sz="1600" dirty="0"/>
              <a:t> (Patient is MET if MET in EITHER time period)	</a:t>
            </a:r>
          </a:p>
          <a:p>
            <a:pPr lvl="2">
              <a:buFont typeface="Wingdings" panose="05000000000000000000" pitchFamily="2" charset="2"/>
              <a:buChar char="Ø"/>
            </a:pPr>
            <a:r>
              <a:rPr lang="en-US" sz="1500" dirty="0"/>
              <a:t>Percentage of patients aged 6 months and older seen for a visit between </a:t>
            </a:r>
            <a:r>
              <a:rPr lang="en-US" sz="1600" dirty="0">
                <a:solidFill>
                  <a:srgbClr val="FF0000"/>
                </a:solidFill>
              </a:rPr>
              <a:t>January 1- March 31, 2022 </a:t>
            </a:r>
            <a:r>
              <a:rPr lang="en-US" sz="1500" dirty="0"/>
              <a:t>who received an influenza immunization </a:t>
            </a:r>
            <a:r>
              <a:rPr lang="en-US" sz="1500" b="1" dirty="0"/>
              <a:t>OR</a:t>
            </a:r>
            <a:r>
              <a:rPr lang="en-US" sz="1500" dirty="0"/>
              <a:t> who reported previous receipt of an influenza immunization</a:t>
            </a:r>
            <a:r>
              <a:rPr lang="en-US" sz="1600" dirty="0"/>
              <a:t> </a:t>
            </a:r>
            <a:r>
              <a:rPr lang="en-US" sz="1600" dirty="0">
                <a:solidFill>
                  <a:srgbClr val="FF0000"/>
                </a:solidFill>
              </a:rPr>
              <a:t>August 1, 2021- March 31, 2022</a:t>
            </a:r>
            <a:r>
              <a:rPr lang="en-US" sz="1600" dirty="0"/>
              <a:t>.</a:t>
            </a:r>
          </a:p>
          <a:p>
            <a:pPr lvl="2">
              <a:buFont typeface="Wingdings" panose="05000000000000000000" pitchFamily="2" charset="2"/>
              <a:buChar char="Ø"/>
            </a:pPr>
            <a:r>
              <a:rPr lang="en-US" sz="1500" dirty="0"/>
              <a:t>Percentage of patients aged 6 months and older seen for a visit between</a:t>
            </a:r>
            <a:r>
              <a:rPr lang="en-US" sz="1600" dirty="0"/>
              <a:t> </a:t>
            </a:r>
            <a:r>
              <a:rPr lang="en-US" sz="1600" dirty="0">
                <a:solidFill>
                  <a:srgbClr val="FF0000"/>
                </a:solidFill>
              </a:rPr>
              <a:t>October 1- December 31, 2022 </a:t>
            </a:r>
            <a:r>
              <a:rPr lang="en-US" sz="1500" dirty="0"/>
              <a:t>who received an influenza immunization </a:t>
            </a:r>
            <a:r>
              <a:rPr lang="en-US" sz="1500" b="1" dirty="0"/>
              <a:t>OR</a:t>
            </a:r>
            <a:r>
              <a:rPr lang="en-US" sz="1500" dirty="0"/>
              <a:t> who reported previous receipt of an influenza immunization</a:t>
            </a:r>
            <a:r>
              <a:rPr lang="en-US" sz="1600" dirty="0"/>
              <a:t> </a:t>
            </a:r>
            <a:r>
              <a:rPr lang="en-US" sz="1600" dirty="0">
                <a:solidFill>
                  <a:srgbClr val="FF0000"/>
                </a:solidFill>
              </a:rPr>
              <a:t>August 1, 2022- December 31, 2022</a:t>
            </a:r>
            <a:r>
              <a:rPr lang="en-US" sz="1600" dirty="0"/>
              <a:t>.</a:t>
            </a:r>
          </a:p>
          <a:p>
            <a:pPr>
              <a:buClr>
                <a:srgbClr val="CCB066"/>
              </a:buClr>
            </a:pPr>
            <a:r>
              <a:rPr lang="en-US" sz="2000" dirty="0"/>
              <a:t>Payer stratification: </a:t>
            </a:r>
            <a:r>
              <a:rPr lang="en-US" sz="2000" b="1" dirty="0"/>
              <a:t>Medicaid Managed Care</a:t>
            </a:r>
            <a:r>
              <a:rPr lang="en-US" sz="2000" dirty="0"/>
              <a:t>, Other Medicaid, Uninsured, and All Payer 	</a:t>
            </a:r>
          </a:p>
          <a:p>
            <a:pPr marL="914400" lvl="2" indent="0">
              <a:buNone/>
            </a:pPr>
            <a:endParaRPr lang="en-US" sz="1600" dirty="0"/>
          </a:p>
          <a:p>
            <a:pPr lvl="2"/>
            <a:endParaRPr lang="en-US" sz="1600" dirty="0"/>
          </a:p>
          <a:p>
            <a:pPr marL="0" indent="0">
              <a:buNone/>
            </a:pPr>
            <a:endParaRPr lang="en-US" dirty="0"/>
          </a:p>
          <a:p>
            <a:endParaRPr lang="en-US" dirty="0"/>
          </a:p>
        </p:txBody>
      </p:sp>
    </p:spTree>
    <p:extLst>
      <p:ext uri="{BB962C8B-B14F-4D97-AF65-F5344CB8AC3E}">
        <p14:creationId xmlns:p14="http://schemas.microsoft.com/office/powerpoint/2010/main" val="20817975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CF7E0-0AEE-45E0-BB11-28E59A20ADB6}"/>
              </a:ext>
            </a:extLst>
          </p:cNvPr>
          <p:cNvSpPr>
            <a:spLocks noGrp="1"/>
          </p:cNvSpPr>
          <p:nvPr>
            <p:ph type="title"/>
          </p:nvPr>
        </p:nvSpPr>
        <p:spPr/>
        <p:txBody>
          <a:bodyPr/>
          <a:lstStyle/>
          <a:p>
            <a:r>
              <a:rPr lang="en-US" dirty="0"/>
              <a:t>RAPPS Reporting- Proposed Year 3</a:t>
            </a:r>
          </a:p>
        </p:txBody>
      </p:sp>
      <p:sp>
        <p:nvSpPr>
          <p:cNvPr id="3" name="Content Placeholder 2">
            <a:extLst>
              <a:ext uri="{FF2B5EF4-FFF2-40B4-BE49-F238E27FC236}">
                <a16:creationId xmlns:a16="http://schemas.microsoft.com/office/drawing/2014/main" id="{D815AB27-E8D4-44C0-8193-EBC10F6DB56C}"/>
              </a:ext>
            </a:extLst>
          </p:cNvPr>
          <p:cNvSpPr>
            <a:spLocks noGrp="1"/>
          </p:cNvSpPr>
          <p:nvPr>
            <p:ph idx="1"/>
          </p:nvPr>
        </p:nvSpPr>
        <p:spPr>
          <a:xfrm>
            <a:off x="838200" y="1690688"/>
            <a:ext cx="10515600" cy="4486275"/>
          </a:xfrm>
        </p:spPr>
        <p:txBody>
          <a:bodyPr>
            <a:normAutofit fontScale="85000" lnSpcReduction="20000"/>
          </a:bodyPr>
          <a:lstStyle/>
          <a:p>
            <a:pPr>
              <a:buClr>
                <a:srgbClr val="CCB066"/>
              </a:buClr>
            </a:pPr>
            <a:r>
              <a:rPr lang="en-US" sz="2000" dirty="0"/>
              <a:t>Component 1 Reporting</a:t>
            </a:r>
          </a:p>
          <a:p>
            <a:pPr marL="914400" lvl="1" indent="-457200">
              <a:buFont typeface="+mj-lt"/>
              <a:buAutoNum type="arabicPeriod"/>
            </a:pPr>
            <a:r>
              <a:rPr lang="en-US" sz="2000" strike="sngStrike" dirty="0"/>
              <a:t>Care coordination</a:t>
            </a:r>
            <a:r>
              <a:rPr lang="en-US" sz="1600" dirty="0"/>
              <a:t>			</a:t>
            </a:r>
          </a:p>
          <a:p>
            <a:pPr marL="914400" lvl="1" indent="-457200">
              <a:buFont typeface="+mj-lt"/>
              <a:buAutoNum type="arabicPeriod"/>
            </a:pPr>
            <a:r>
              <a:rPr lang="en-US" sz="2000" strike="sngStrike" dirty="0"/>
              <a:t>Telemedicine/telehealth capabilities</a:t>
            </a:r>
            <a:r>
              <a:rPr lang="en-US" sz="1600" dirty="0"/>
              <a:t>			</a:t>
            </a:r>
          </a:p>
          <a:p>
            <a:pPr marL="914400" lvl="1" indent="-457200">
              <a:buFont typeface="+mj-lt"/>
              <a:buAutoNum type="arabicPeriod"/>
            </a:pPr>
            <a:r>
              <a:rPr lang="en-US" sz="2000" strike="sngStrike" dirty="0"/>
              <a:t>Electronic health record (E.H.R.) use</a:t>
            </a:r>
            <a:r>
              <a:rPr lang="en-US" sz="1600" strike="sngStrike" dirty="0"/>
              <a:t>	</a:t>
            </a:r>
          </a:p>
          <a:p>
            <a:pPr marL="457200" lvl="1" indent="0">
              <a:buNone/>
            </a:pPr>
            <a:r>
              <a:rPr lang="en-US" sz="2000" dirty="0">
                <a:solidFill>
                  <a:srgbClr val="CCB066"/>
                </a:solidFill>
              </a:rPr>
              <a:t>1. 	</a:t>
            </a:r>
            <a:r>
              <a:rPr lang="en-US" sz="2000" dirty="0">
                <a:solidFill>
                  <a:srgbClr val="FF0000"/>
                </a:solidFill>
              </a:rPr>
              <a:t>Non-Medical Drivers of Health Screening </a:t>
            </a:r>
            <a:r>
              <a:rPr lang="en-US" sz="2000" dirty="0"/>
              <a:t>(New Structure Measure; Added to All DPPs) </a:t>
            </a:r>
          </a:p>
          <a:p>
            <a:pPr lvl="2">
              <a:buFont typeface="Wingdings" panose="05000000000000000000" pitchFamily="2" charset="2"/>
              <a:buChar char="Ø"/>
            </a:pPr>
            <a:r>
              <a:rPr lang="en-US" sz="1600" dirty="0"/>
              <a:t>Status of screening for food insecurity, housing, &amp; transportation needs</a:t>
            </a:r>
          </a:p>
          <a:p>
            <a:pPr marL="457200" lvl="1" indent="0">
              <a:buNone/>
            </a:pPr>
            <a:r>
              <a:rPr lang="en-US" dirty="0">
                <a:solidFill>
                  <a:srgbClr val="CCB066"/>
                </a:solidFill>
              </a:rPr>
              <a:t>2.</a:t>
            </a:r>
            <a:r>
              <a:rPr lang="en-US" dirty="0"/>
              <a:t>	</a:t>
            </a:r>
            <a:r>
              <a:rPr lang="en-US" sz="2000" dirty="0">
                <a:solidFill>
                  <a:srgbClr val="FF0000"/>
                </a:solidFill>
              </a:rPr>
              <a:t>Health Information Exchange (HIE) Participation</a:t>
            </a:r>
            <a:r>
              <a:rPr lang="en-US" sz="2000" dirty="0"/>
              <a:t> (New Structure Measure; Also in CHIRP)</a:t>
            </a:r>
          </a:p>
          <a:p>
            <a:pPr marL="457200" lvl="1" indent="0">
              <a:buNone/>
            </a:pPr>
            <a:r>
              <a:rPr lang="en-US" sz="2000" dirty="0">
                <a:solidFill>
                  <a:srgbClr val="CCB066"/>
                </a:solidFill>
              </a:rPr>
              <a:t>3.	</a:t>
            </a:r>
            <a:r>
              <a:rPr lang="en-US" sz="2000" dirty="0">
                <a:solidFill>
                  <a:srgbClr val="FF0000"/>
                </a:solidFill>
              </a:rPr>
              <a:t>Depression Screening &amp; Follow-up Practices </a:t>
            </a:r>
            <a:r>
              <a:rPr lang="en-US" sz="2000" dirty="0"/>
              <a:t>(New Structure Measure)</a:t>
            </a:r>
          </a:p>
          <a:p>
            <a:pPr>
              <a:buClr>
                <a:srgbClr val="CCB066"/>
              </a:buClr>
            </a:pPr>
            <a:r>
              <a:rPr lang="en-US" sz="2000" dirty="0"/>
              <a:t>Component 2 Reporting</a:t>
            </a:r>
          </a:p>
          <a:p>
            <a:pPr marL="914400" lvl="1" indent="-457200">
              <a:buFont typeface="+mj-lt"/>
              <a:buAutoNum type="arabicPeriod"/>
            </a:pPr>
            <a:r>
              <a:rPr lang="en-US" sz="2000" dirty="0"/>
              <a:t>Controlling High Blood Pressure</a:t>
            </a:r>
            <a:r>
              <a:rPr lang="en-US" sz="1600" dirty="0"/>
              <a:t>			</a:t>
            </a:r>
          </a:p>
          <a:p>
            <a:pPr lvl="2">
              <a:buFont typeface="Wingdings" panose="05000000000000000000" pitchFamily="2" charset="2"/>
              <a:buChar char="Ø"/>
            </a:pPr>
            <a:r>
              <a:rPr lang="en-US" sz="1600" dirty="0"/>
              <a:t>Percentage of patients aged 18-85 with hypertension whose most recent blood pressure during the measurement period was &lt;140 (systolic) and &lt;90 (diastolic).</a:t>
            </a:r>
            <a:endParaRPr lang="en-US" sz="2000" dirty="0"/>
          </a:p>
          <a:p>
            <a:pPr marL="914400" lvl="1" indent="-457200">
              <a:buFont typeface="+mj-lt"/>
              <a:buAutoNum type="arabicPeriod"/>
            </a:pPr>
            <a:r>
              <a:rPr lang="en-US" sz="2000" dirty="0"/>
              <a:t>Influenza Immunization- </a:t>
            </a:r>
            <a:r>
              <a:rPr lang="en-US" sz="2000" b="1" dirty="0"/>
              <a:t>3 Big Changes</a:t>
            </a:r>
            <a:r>
              <a:rPr lang="en-US" sz="1600" dirty="0"/>
              <a:t>	</a:t>
            </a:r>
          </a:p>
          <a:p>
            <a:pPr lvl="2">
              <a:buFont typeface="Wingdings" panose="05000000000000000000" pitchFamily="2" charset="2"/>
              <a:buChar char="Ø"/>
            </a:pPr>
            <a:r>
              <a:rPr lang="en-US" sz="1500" b="1" dirty="0"/>
              <a:t>Timeline change:</a:t>
            </a:r>
            <a:r>
              <a:rPr lang="en-US" sz="1500" dirty="0"/>
              <a:t> Percentage of patients aged 6 months and older seen for a visit between </a:t>
            </a:r>
            <a:r>
              <a:rPr lang="en-US" sz="1600" dirty="0">
                <a:solidFill>
                  <a:srgbClr val="FF0000"/>
                </a:solidFill>
              </a:rPr>
              <a:t>October 1, 2022- March 31, 2023 </a:t>
            </a:r>
            <a:r>
              <a:rPr lang="en-US" sz="1500" dirty="0"/>
              <a:t>who received an influenza immunization </a:t>
            </a:r>
            <a:r>
              <a:rPr lang="en-US" sz="1500" b="1" dirty="0"/>
              <a:t>OR</a:t>
            </a:r>
            <a:r>
              <a:rPr lang="en-US" sz="1500" dirty="0"/>
              <a:t> who reported previous receipt of an influenza immunization</a:t>
            </a:r>
            <a:r>
              <a:rPr lang="en-US" sz="1600" dirty="0"/>
              <a:t> </a:t>
            </a:r>
            <a:r>
              <a:rPr lang="en-US" sz="1600" dirty="0">
                <a:solidFill>
                  <a:srgbClr val="FF0000"/>
                </a:solidFill>
              </a:rPr>
              <a:t>July 1, 2022- June 30, 2023</a:t>
            </a:r>
            <a:r>
              <a:rPr lang="en-US" sz="1600" dirty="0"/>
              <a:t>.</a:t>
            </a:r>
          </a:p>
          <a:p>
            <a:pPr lvl="2">
              <a:buFont typeface="Wingdings" panose="05000000000000000000" pitchFamily="2" charset="2"/>
              <a:buChar char="Ø"/>
            </a:pPr>
            <a:r>
              <a:rPr lang="en-US" sz="1600" b="1" dirty="0"/>
              <a:t>Patient attestations </a:t>
            </a:r>
            <a:r>
              <a:rPr lang="en-US" sz="1600" dirty="0"/>
              <a:t>to receiving the immunization </a:t>
            </a:r>
            <a:r>
              <a:rPr lang="en-US" sz="1600" b="1" dirty="0"/>
              <a:t>no longer count </a:t>
            </a:r>
            <a:r>
              <a:rPr lang="en-US" sz="1600" dirty="0"/>
              <a:t>as MET.</a:t>
            </a:r>
          </a:p>
          <a:p>
            <a:pPr lvl="2">
              <a:buFont typeface="Wingdings" panose="05000000000000000000" pitchFamily="2" charset="2"/>
              <a:buChar char="Ø"/>
            </a:pPr>
            <a:r>
              <a:rPr lang="en-US" sz="1500" b="1" dirty="0"/>
              <a:t>Patient refusals, allergies</a:t>
            </a:r>
            <a:r>
              <a:rPr lang="en-US" sz="1500" dirty="0"/>
              <a:t>, and vaccine not available are no longer exclusions.</a:t>
            </a:r>
          </a:p>
          <a:p>
            <a:pPr>
              <a:buClr>
                <a:srgbClr val="CCB066"/>
              </a:buClr>
            </a:pPr>
            <a:r>
              <a:rPr lang="en-US" sz="2000" dirty="0"/>
              <a:t>Payer stratification: </a:t>
            </a:r>
            <a:r>
              <a:rPr lang="en-US" sz="2000" b="1" dirty="0"/>
              <a:t>Medicaid Managed Care</a:t>
            </a:r>
            <a:r>
              <a:rPr lang="en-US" sz="2000" dirty="0"/>
              <a:t>, Other Medicaid, Uninsured, and All Payer 	</a:t>
            </a:r>
          </a:p>
          <a:p>
            <a:pPr marL="914400" lvl="2" indent="0">
              <a:buNone/>
            </a:pPr>
            <a:endParaRPr lang="en-US" sz="1600" dirty="0"/>
          </a:p>
          <a:p>
            <a:pPr lvl="2"/>
            <a:endParaRPr lang="en-US" sz="1600" dirty="0"/>
          </a:p>
          <a:p>
            <a:pPr marL="0" indent="0">
              <a:buNone/>
            </a:pPr>
            <a:endParaRPr lang="en-US" dirty="0"/>
          </a:p>
          <a:p>
            <a:endParaRPr lang="en-US" dirty="0"/>
          </a:p>
        </p:txBody>
      </p:sp>
    </p:spTree>
    <p:extLst>
      <p:ext uri="{BB962C8B-B14F-4D97-AF65-F5344CB8AC3E}">
        <p14:creationId xmlns:p14="http://schemas.microsoft.com/office/powerpoint/2010/main" val="39706222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CF7E0-0AEE-45E0-BB11-28E59A20ADB6}"/>
              </a:ext>
            </a:extLst>
          </p:cNvPr>
          <p:cNvSpPr>
            <a:spLocks noGrp="1"/>
          </p:cNvSpPr>
          <p:nvPr>
            <p:ph type="title"/>
          </p:nvPr>
        </p:nvSpPr>
        <p:spPr/>
        <p:txBody>
          <a:bodyPr/>
          <a:lstStyle/>
          <a:p>
            <a:r>
              <a:rPr lang="en-US" dirty="0"/>
              <a:t>RAPPS Key Dates</a:t>
            </a:r>
          </a:p>
        </p:txBody>
      </p:sp>
      <p:sp>
        <p:nvSpPr>
          <p:cNvPr id="3" name="Content Placeholder 2">
            <a:extLst>
              <a:ext uri="{FF2B5EF4-FFF2-40B4-BE49-F238E27FC236}">
                <a16:creationId xmlns:a16="http://schemas.microsoft.com/office/drawing/2014/main" id="{D815AB27-E8D4-44C0-8193-EBC10F6DB56C}"/>
              </a:ext>
            </a:extLst>
          </p:cNvPr>
          <p:cNvSpPr>
            <a:spLocks noGrp="1"/>
          </p:cNvSpPr>
          <p:nvPr>
            <p:ph idx="1"/>
          </p:nvPr>
        </p:nvSpPr>
        <p:spPr>
          <a:xfrm>
            <a:off x="838200" y="1540565"/>
            <a:ext cx="10681252" cy="4636398"/>
          </a:xfrm>
        </p:spPr>
        <p:txBody>
          <a:bodyPr>
            <a:normAutofit fontScale="92500" lnSpcReduction="10000"/>
          </a:bodyPr>
          <a:lstStyle/>
          <a:p>
            <a:pPr marL="0" indent="0">
              <a:buClr>
                <a:srgbClr val="CCB066"/>
              </a:buClr>
              <a:buNone/>
            </a:pPr>
            <a:endParaRPr lang="en-US" altLang="en-US" dirty="0"/>
          </a:p>
          <a:p>
            <a:pPr>
              <a:lnSpc>
                <a:spcPct val="100000"/>
              </a:lnSpc>
              <a:buClr>
                <a:srgbClr val="CCB066"/>
              </a:buClr>
            </a:pPr>
            <a:r>
              <a:rPr lang="en-US" altLang="en-US" sz="2700" dirty="0"/>
              <a:t>April 30, 2023		- </a:t>
            </a:r>
            <a:r>
              <a:rPr lang="en-US" sz="2700" dirty="0"/>
              <a:t>PY2, Round 2 Reporting Due to HHSC</a:t>
            </a:r>
            <a:endParaRPr lang="en-US" altLang="en-US" sz="2700" dirty="0"/>
          </a:p>
          <a:p>
            <a:pPr marL="4229100" lvl="8">
              <a:lnSpc>
                <a:spcPct val="100000"/>
              </a:lnSpc>
              <a:spcBef>
                <a:spcPts val="0"/>
              </a:spcBef>
            </a:pPr>
            <a:r>
              <a:rPr lang="en-US" dirty="0">
                <a:solidFill>
                  <a:srgbClr val="001E55"/>
                </a:solidFill>
                <a:latin typeface="Times New Roman" panose="02020603050405020304" pitchFamily="18" charset="0"/>
                <a:cs typeface="Times New Roman" panose="02020603050405020304" pitchFamily="18" charset="0"/>
              </a:rPr>
              <a:t>Measurement period January 1, 2022- December 31, 2022</a:t>
            </a:r>
          </a:p>
          <a:p>
            <a:pPr marL="4229100" lvl="8">
              <a:lnSpc>
                <a:spcPct val="100000"/>
              </a:lnSpc>
              <a:spcBef>
                <a:spcPts val="0"/>
              </a:spcBef>
            </a:pPr>
            <a:r>
              <a:rPr lang="en-US" dirty="0">
                <a:solidFill>
                  <a:srgbClr val="001E55"/>
                </a:solidFill>
                <a:latin typeface="Times New Roman" panose="02020603050405020304" pitchFamily="18" charset="0"/>
                <a:cs typeface="Times New Roman" panose="02020603050405020304" pitchFamily="18" charset="0"/>
              </a:rPr>
              <a:t>Office Hours for Reporting Questions</a:t>
            </a:r>
          </a:p>
          <a:p>
            <a:pPr marL="4000500" lvl="8" indent="0">
              <a:lnSpc>
                <a:spcPct val="100000"/>
              </a:lnSpc>
              <a:spcBef>
                <a:spcPts val="0"/>
              </a:spcBef>
              <a:buNone/>
            </a:pPr>
            <a:r>
              <a:rPr lang="en-US" dirty="0">
                <a:solidFill>
                  <a:srgbClr val="001E55"/>
                </a:solidFill>
                <a:latin typeface="Times New Roman" panose="02020603050405020304" pitchFamily="18" charset="0"/>
                <a:cs typeface="Times New Roman" panose="02020603050405020304" pitchFamily="18" charset="0"/>
              </a:rPr>
              <a:t>    </a:t>
            </a:r>
            <a:r>
              <a:rPr lang="en-US" sz="2000" dirty="0">
                <a:solidFill>
                  <a:srgbClr val="001E55"/>
                </a:solidFill>
                <a:latin typeface="Times New Roman" panose="02020603050405020304" pitchFamily="18" charset="0"/>
                <a:cs typeface="Times New Roman" panose="02020603050405020304" pitchFamily="18" charset="0"/>
              </a:rPr>
              <a:t>April 12</a:t>
            </a:r>
            <a:r>
              <a:rPr lang="en-US" sz="2000" baseline="30000" dirty="0">
                <a:solidFill>
                  <a:srgbClr val="001E55"/>
                </a:solidFill>
                <a:latin typeface="Times New Roman" panose="02020603050405020304" pitchFamily="18" charset="0"/>
                <a:cs typeface="Times New Roman" panose="02020603050405020304" pitchFamily="18" charset="0"/>
              </a:rPr>
              <a:t>th</a:t>
            </a:r>
            <a:r>
              <a:rPr lang="en-US" sz="2000" dirty="0">
                <a:solidFill>
                  <a:srgbClr val="001E55"/>
                </a:solidFill>
                <a:latin typeface="Times New Roman" panose="02020603050405020304" pitchFamily="18" charset="0"/>
                <a:cs typeface="Times New Roman" panose="02020603050405020304" pitchFamily="18" charset="0"/>
              </a:rPr>
              <a:t>, 19</a:t>
            </a:r>
            <a:r>
              <a:rPr lang="en-US" sz="2000" baseline="30000" dirty="0">
                <a:solidFill>
                  <a:srgbClr val="001E55"/>
                </a:solidFill>
                <a:latin typeface="Times New Roman" panose="02020603050405020304" pitchFamily="18" charset="0"/>
                <a:cs typeface="Times New Roman" panose="02020603050405020304" pitchFamily="18" charset="0"/>
              </a:rPr>
              <a:t>th</a:t>
            </a:r>
            <a:r>
              <a:rPr lang="en-US" sz="2000" dirty="0">
                <a:solidFill>
                  <a:srgbClr val="001E55"/>
                </a:solidFill>
                <a:latin typeface="Times New Roman" panose="02020603050405020304" pitchFamily="18" charset="0"/>
                <a:cs typeface="Times New Roman" panose="02020603050405020304" pitchFamily="18" charset="0"/>
              </a:rPr>
              <a:t>, and 26</a:t>
            </a:r>
            <a:r>
              <a:rPr lang="en-US" sz="2000" baseline="30000" dirty="0">
                <a:solidFill>
                  <a:srgbClr val="001E55"/>
                </a:solidFill>
                <a:latin typeface="Times New Roman" panose="02020603050405020304" pitchFamily="18" charset="0"/>
                <a:cs typeface="Times New Roman" panose="02020603050405020304" pitchFamily="18" charset="0"/>
              </a:rPr>
              <a:t>th</a:t>
            </a:r>
            <a:r>
              <a:rPr lang="en-US" sz="2000" dirty="0">
                <a:solidFill>
                  <a:srgbClr val="001E55"/>
                </a:solidFill>
                <a:latin typeface="Times New Roman" panose="02020603050405020304" pitchFamily="18" charset="0"/>
                <a:cs typeface="Times New Roman" panose="02020603050405020304" pitchFamily="18" charset="0"/>
              </a:rPr>
              <a:t> 10:30- 11a.m.</a:t>
            </a:r>
          </a:p>
          <a:p>
            <a:pPr>
              <a:lnSpc>
                <a:spcPct val="100000"/>
              </a:lnSpc>
              <a:buClr>
                <a:srgbClr val="CCB066"/>
              </a:buClr>
            </a:pPr>
            <a:r>
              <a:rPr lang="en-US" altLang="en-US" sz="2700" dirty="0"/>
              <a:t>June 7, 2023		- Estimated IGT Settlement Date (PY3 1</a:t>
            </a:r>
            <a:r>
              <a:rPr lang="en-US" altLang="en-US" sz="2700" baseline="30000" dirty="0"/>
              <a:t>st</a:t>
            </a:r>
            <a:r>
              <a:rPr lang="en-US" altLang="en-US" sz="2700" dirty="0"/>
              <a:t> IGT)</a:t>
            </a:r>
          </a:p>
          <a:p>
            <a:pPr>
              <a:lnSpc>
                <a:spcPct val="100000"/>
              </a:lnSpc>
              <a:buClr>
                <a:srgbClr val="CCB066"/>
              </a:buClr>
            </a:pPr>
            <a:r>
              <a:rPr lang="en-US" altLang="en-US" sz="2700" dirty="0"/>
              <a:t>June 21- July 22, 2023	- PY2 Corrections Period</a:t>
            </a:r>
          </a:p>
          <a:p>
            <a:pPr>
              <a:lnSpc>
                <a:spcPct val="100000"/>
              </a:lnSpc>
              <a:buClr>
                <a:srgbClr val="CCB066"/>
              </a:buClr>
            </a:pPr>
            <a:r>
              <a:rPr lang="en-US" altLang="en-US" sz="2700" dirty="0"/>
              <a:t>Summer 2023		- PY3 Webinar by </a:t>
            </a:r>
            <a:r>
              <a:rPr lang="en-US" sz="2700" dirty="0"/>
              <a:t>HHSC</a:t>
            </a:r>
            <a:endParaRPr lang="en-US" altLang="en-US" sz="2700" dirty="0"/>
          </a:p>
          <a:p>
            <a:pPr marL="4229100" lvl="8">
              <a:lnSpc>
                <a:spcPct val="100000"/>
              </a:lnSpc>
              <a:spcBef>
                <a:spcPts val="0"/>
              </a:spcBef>
            </a:pPr>
            <a:r>
              <a:rPr lang="en-US" altLang="en-US" dirty="0">
                <a:solidFill>
                  <a:srgbClr val="001E55"/>
                </a:solidFill>
                <a:latin typeface="Times New Roman" panose="02020603050405020304" pitchFamily="18" charset="0"/>
                <a:cs typeface="Times New Roman" panose="02020603050405020304" pitchFamily="18" charset="0"/>
              </a:rPr>
              <a:t>Measures &amp; Specification Changes</a:t>
            </a:r>
            <a:endParaRPr lang="en-US" altLang="en-US" dirty="0"/>
          </a:p>
          <a:p>
            <a:pPr>
              <a:lnSpc>
                <a:spcPct val="100000"/>
              </a:lnSpc>
              <a:buClr>
                <a:srgbClr val="CCB066"/>
              </a:buClr>
            </a:pPr>
            <a:r>
              <a:rPr lang="en-US" sz="2700" dirty="0"/>
              <a:t>October 2023</a:t>
            </a:r>
            <a:r>
              <a:rPr lang="en-US" altLang="en-US" sz="2700" dirty="0"/>
              <a:t> 		</a:t>
            </a:r>
            <a:r>
              <a:rPr lang="en-US" sz="2700" dirty="0"/>
              <a:t>- PY3, Round 1 Reporting Due to HHSC</a:t>
            </a:r>
            <a:endParaRPr lang="en-US" altLang="en-US" sz="2700" dirty="0"/>
          </a:p>
          <a:p>
            <a:pPr marL="4229100" lvl="8">
              <a:lnSpc>
                <a:spcPct val="100000"/>
              </a:lnSpc>
              <a:spcBef>
                <a:spcPts val="0"/>
              </a:spcBef>
            </a:pPr>
            <a:r>
              <a:rPr lang="en-US" dirty="0">
                <a:solidFill>
                  <a:srgbClr val="001E55"/>
                </a:solidFill>
                <a:latin typeface="Times New Roman" panose="02020603050405020304" pitchFamily="18" charset="0"/>
                <a:cs typeface="Times New Roman" panose="02020603050405020304" pitchFamily="18" charset="0"/>
              </a:rPr>
              <a:t>Measurement period January 1, 2023- June 30, 2023 </a:t>
            </a:r>
          </a:p>
          <a:p>
            <a:pPr>
              <a:lnSpc>
                <a:spcPct val="100000"/>
              </a:lnSpc>
              <a:buClr>
                <a:srgbClr val="CCB066"/>
              </a:buClr>
            </a:pPr>
            <a:r>
              <a:rPr lang="en-US" altLang="en-US" sz="2700" dirty="0"/>
              <a:t>November 30, 2023	- Estimated IGT Settlement Date (PY3 2nd IGT)</a:t>
            </a:r>
          </a:p>
        </p:txBody>
      </p:sp>
    </p:spTree>
    <p:extLst>
      <p:ext uri="{BB962C8B-B14F-4D97-AF65-F5344CB8AC3E}">
        <p14:creationId xmlns:p14="http://schemas.microsoft.com/office/powerpoint/2010/main" val="34179566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0B9C8-0812-4511-CEFE-97F76DCDB631}"/>
              </a:ext>
            </a:extLst>
          </p:cNvPr>
          <p:cNvSpPr>
            <a:spLocks noGrp="1"/>
          </p:cNvSpPr>
          <p:nvPr>
            <p:ph type="title"/>
          </p:nvPr>
        </p:nvSpPr>
        <p:spPr/>
        <p:txBody>
          <a:bodyPr/>
          <a:lstStyle/>
          <a:p>
            <a:r>
              <a:rPr lang="en-US" dirty="0"/>
              <a:t>HARP</a:t>
            </a:r>
          </a:p>
        </p:txBody>
      </p:sp>
      <p:sp>
        <p:nvSpPr>
          <p:cNvPr id="3" name="Content Placeholder 2">
            <a:extLst>
              <a:ext uri="{FF2B5EF4-FFF2-40B4-BE49-F238E27FC236}">
                <a16:creationId xmlns:a16="http://schemas.microsoft.com/office/drawing/2014/main" id="{FB5ADA73-0C61-6364-260F-4419ED15E980}"/>
              </a:ext>
            </a:extLst>
          </p:cNvPr>
          <p:cNvSpPr>
            <a:spLocks noGrp="1"/>
          </p:cNvSpPr>
          <p:nvPr>
            <p:ph idx="1"/>
          </p:nvPr>
        </p:nvSpPr>
        <p:spPr/>
        <p:txBody>
          <a:bodyPr/>
          <a:lstStyle/>
          <a:p>
            <a:r>
              <a:rPr lang="en-US" dirty="0"/>
              <a:t>Notice the rural decline</a:t>
            </a:r>
          </a:p>
          <a:p>
            <a:r>
              <a:rPr lang="en-US" dirty="0"/>
              <a:t>Very few Traditional Medicaid Patient in rural</a:t>
            </a:r>
          </a:p>
          <a:p>
            <a:r>
              <a:rPr lang="en-US" dirty="0"/>
              <a:t>The “pain isn't worth the gain”?</a:t>
            </a:r>
          </a:p>
        </p:txBody>
      </p:sp>
    </p:spTree>
    <p:extLst>
      <p:ext uri="{BB962C8B-B14F-4D97-AF65-F5344CB8AC3E}">
        <p14:creationId xmlns:p14="http://schemas.microsoft.com/office/powerpoint/2010/main" val="32407653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1897"/>
            <a:ext cx="10515600" cy="1325563"/>
          </a:xfrm>
        </p:spPr>
        <p:txBody>
          <a:bodyPr>
            <a:normAutofit fontScale="90000"/>
          </a:bodyPr>
          <a:lstStyle/>
          <a:p>
            <a:r>
              <a:rPr lang="en-US" sz="4800" dirty="0"/>
              <a:t>Hospital Augmented Reimbursement Program (HARP)</a:t>
            </a:r>
            <a:endParaRPr lang="en-US" dirty="0"/>
          </a:p>
        </p:txBody>
      </p:sp>
      <p:graphicFrame>
        <p:nvGraphicFramePr>
          <p:cNvPr id="8" name="Content Placeholder 7">
            <a:extLst>
              <a:ext uri="{FF2B5EF4-FFF2-40B4-BE49-F238E27FC236}">
                <a16:creationId xmlns:a16="http://schemas.microsoft.com/office/drawing/2014/main" id="{E8CB79D3-41E2-1B57-CD73-0FBB1C1FE3D8}"/>
              </a:ext>
            </a:extLst>
          </p:cNvPr>
          <p:cNvGraphicFramePr>
            <a:graphicFrameLocks noGrp="1"/>
          </p:cNvGraphicFramePr>
          <p:nvPr>
            <p:ph idx="1"/>
          </p:nvPr>
        </p:nvGraphicFramePr>
        <p:xfrm>
          <a:off x="1881810" y="2047460"/>
          <a:ext cx="8428380" cy="4413366"/>
        </p:xfrm>
        <a:graphic>
          <a:graphicData uri="http://schemas.openxmlformats.org/drawingml/2006/table">
            <a:tbl>
              <a:tblPr>
                <a:tableStyleId>{5C22544A-7EE6-4342-B048-85BDC9FD1C3A}</a:tableStyleId>
              </a:tblPr>
              <a:tblGrid>
                <a:gridCol w="1467677">
                  <a:extLst>
                    <a:ext uri="{9D8B030D-6E8A-4147-A177-3AD203B41FA5}">
                      <a16:colId xmlns:a16="http://schemas.microsoft.com/office/drawing/2014/main" val="2658703521"/>
                    </a:ext>
                  </a:extLst>
                </a:gridCol>
                <a:gridCol w="1560443">
                  <a:extLst>
                    <a:ext uri="{9D8B030D-6E8A-4147-A177-3AD203B41FA5}">
                      <a16:colId xmlns:a16="http://schemas.microsoft.com/office/drawing/2014/main" val="4225859461"/>
                    </a:ext>
                  </a:extLst>
                </a:gridCol>
                <a:gridCol w="1729409">
                  <a:extLst>
                    <a:ext uri="{9D8B030D-6E8A-4147-A177-3AD203B41FA5}">
                      <a16:colId xmlns:a16="http://schemas.microsoft.com/office/drawing/2014/main" val="81616024"/>
                    </a:ext>
                  </a:extLst>
                </a:gridCol>
                <a:gridCol w="1858618">
                  <a:extLst>
                    <a:ext uri="{9D8B030D-6E8A-4147-A177-3AD203B41FA5}">
                      <a16:colId xmlns:a16="http://schemas.microsoft.com/office/drawing/2014/main" val="3703615884"/>
                    </a:ext>
                  </a:extLst>
                </a:gridCol>
                <a:gridCol w="1812233">
                  <a:extLst>
                    <a:ext uri="{9D8B030D-6E8A-4147-A177-3AD203B41FA5}">
                      <a16:colId xmlns:a16="http://schemas.microsoft.com/office/drawing/2014/main" val="3803665596"/>
                    </a:ext>
                  </a:extLst>
                </a:gridCol>
              </a:tblGrid>
              <a:tr h="770183">
                <a:tc>
                  <a:txBody>
                    <a:bodyPr/>
                    <a:lstStyle/>
                    <a:p>
                      <a:pPr algn="l" fontAlgn="b"/>
                      <a:r>
                        <a:rPr lang="en-US" sz="1600" b="1" u="none" strike="noStrike" dirty="0">
                          <a:solidFill>
                            <a:schemeClr val="tx1"/>
                          </a:solidFill>
                          <a:effectLst/>
                        </a:rPr>
                        <a:t>SDA</a:t>
                      </a:r>
                      <a:endParaRPr lang="en-US" sz="1600" b="1" i="0" u="none" strike="noStrike" dirty="0">
                        <a:solidFill>
                          <a:schemeClr val="tx1"/>
                        </a:solidFill>
                        <a:effectLst/>
                        <a:latin typeface="Calibri" panose="020F0502020204030204" pitchFamily="34" charset="0"/>
                      </a:endParaRPr>
                    </a:p>
                  </a:txBody>
                  <a:tcPr marL="9525" marR="9525" marT="9525" marB="0" anchor="b"/>
                </a:tc>
                <a:tc>
                  <a:txBody>
                    <a:bodyPr/>
                    <a:lstStyle/>
                    <a:p>
                      <a:pPr marL="0" algn="ctr" defTabSz="914400" rtl="0" eaLnBrk="1" fontAlgn="b" latinLnBrk="0" hangingPunct="1"/>
                      <a:r>
                        <a:rPr lang="en-US" sz="1600" b="1" u="none" strike="noStrike" kern="1200" dirty="0">
                          <a:solidFill>
                            <a:schemeClr val="tx1"/>
                          </a:solidFill>
                          <a:effectLst/>
                          <a:latin typeface="+mn-lt"/>
                          <a:ea typeface="+mn-ea"/>
                          <a:cs typeface="+mn-cs"/>
                        </a:rPr>
                        <a:t># of Participating Hospitals Year 2 (FFY23)</a:t>
                      </a:r>
                    </a:p>
                  </a:txBody>
                  <a:tcPr marL="9525" marR="9525" marT="9525" marB="0" anchor="b"/>
                </a:tc>
                <a:tc>
                  <a:txBody>
                    <a:bodyPr/>
                    <a:lstStyle/>
                    <a:p>
                      <a:pPr marL="0" algn="ctr" defTabSz="914400" rtl="0" eaLnBrk="1" fontAlgn="b" latinLnBrk="0" hangingPunct="1"/>
                      <a:r>
                        <a:rPr lang="en-US" sz="1600" b="1" u="none" strike="noStrike" kern="1200" dirty="0">
                          <a:solidFill>
                            <a:schemeClr val="tx1"/>
                          </a:solidFill>
                          <a:effectLst/>
                          <a:latin typeface="+mn-lt"/>
                          <a:ea typeface="+mn-ea"/>
                          <a:cs typeface="+mn-cs"/>
                        </a:rPr>
                        <a:t> Year 2 Total Payments </a:t>
                      </a:r>
                    </a:p>
                  </a:txBody>
                  <a:tcPr marL="9525" marR="9525" marT="9525" marB="0" anchor="b"/>
                </a:tc>
                <a:tc>
                  <a:txBody>
                    <a:bodyPr/>
                    <a:lstStyle/>
                    <a:p>
                      <a:pPr marL="0" algn="ctr" defTabSz="914400" rtl="0" eaLnBrk="1" fontAlgn="b" latinLnBrk="0" hangingPunct="1"/>
                      <a:r>
                        <a:rPr lang="en-US" sz="1600" b="1" u="none" strike="noStrike" kern="1200" dirty="0">
                          <a:solidFill>
                            <a:schemeClr val="tx1"/>
                          </a:solidFill>
                          <a:effectLst/>
                          <a:latin typeface="+mn-lt"/>
                          <a:ea typeface="+mn-ea"/>
                          <a:cs typeface="+mn-cs"/>
                        </a:rPr>
                        <a:t># of Participating Hospitals Year 1 (FFY22)</a:t>
                      </a:r>
                    </a:p>
                  </a:txBody>
                  <a:tcPr marL="9525" marR="9525" marT="9525" marB="0" anchor="b"/>
                </a:tc>
                <a:tc>
                  <a:txBody>
                    <a:bodyPr/>
                    <a:lstStyle/>
                    <a:p>
                      <a:pPr marL="0" algn="ctr" defTabSz="914400" rtl="0" eaLnBrk="1" fontAlgn="b" latinLnBrk="0" hangingPunct="1"/>
                      <a:r>
                        <a:rPr lang="en-US" sz="1600" b="1" u="none" strike="noStrike" kern="1200" dirty="0">
                          <a:solidFill>
                            <a:schemeClr val="tx1"/>
                          </a:solidFill>
                          <a:effectLst/>
                          <a:latin typeface="+mn-lt"/>
                          <a:ea typeface="+mn-ea"/>
                          <a:cs typeface="+mn-cs"/>
                        </a:rPr>
                        <a:t> Year 1 Total Payments </a:t>
                      </a:r>
                    </a:p>
                  </a:txBody>
                  <a:tcPr marL="9525" marR="9525" marT="9525" marB="0" anchor="b"/>
                </a:tc>
                <a:extLst>
                  <a:ext uri="{0D108BD9-81ED-4DB2-BD59-A6C34878D82A}">
                    <a16:rowId xmlns:a16="http://schemas.microsoft.com/office/drawing/2014/main" val="1384026079"/>
                  </a:ext>
                </a:extLst>
              </a:tr>
              <a:tr h="273445">
                <a:tc>
                  <a:txBody>
                    <a:bodyPr/>
                    <a:lstStyle/>
                    <a:p>
                      <a:pPr algn="l" fontAlgn="b"/>
                      <a:r>
                        <a:rPr lang="en-US" sz="1400" u="none" strike="noStrike" dirty="0">
                          <a:effectLst/>
                        </a:rPr>
                        <a:t>Bexar</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marL="0" algn="ctr" defTabSz="914400" rtl="0" eaLnBrk="1" fontAlgn="b" latinLnBrk="0" hangingPunct="1"/>
                      <a:r>
                        <a:rPr lang="en-US" sz="1400" u="none" strike="noStrike" kern="1200" dirty="0">
                          <a:solidFill>
                            <a:schemeClr val="dk1"/>
                          </a:solidFill>
                          <a:effectLst/>
                          <a:latin typeface="+mn-lt"/>
                          <a:ea typeface="+mn-ea"/>
                          <a:cs typeface="+mn-cs"/>
                        </a:rPr>
                        <a:t>2</a:t>
                      </a:r>
                    </a:p>
                  </a:txBody>
                  <a:tcPr marL="9525" marR="9525" marT="9525" marB="0" anchor="b"/>
                </a:tc>
                <a:tc>
                  <a:txBody>
                    <a:bodyPr/>
                    <a:lstStyle/>
                    <a:p>
                      <a:pPr marL="0" algn="ctr" defTabSz="914400" rtl="0" eaLnBrk="1" fontAlgn="b" latinLnBrk="0" hangingPunct="1"/>
                      <a:r>
                        <a:rPr lang="en-US" sz="1400" u="none" strike="noStrike" kern="1200" dirty="0">
                          <a:solidFill>
                            <a:schemeClr val="dk1"/>
                          </a:solidFill>
                          <a:effectLst/>
                          <a:latin typeface="+mn-lt"/>
                          <a:ea typeface="+mn-ea"/>
                          <a:cs typeface="+mn-cs"/>
                        </a:rPr>
                        <a:t> $    39,045,212 </a:t>
                      </a:r>
                    </a:p>
                  </a:txBody>
                  <a:tcPr marL="9525" marR="9525" marT="9525" marB="0" anchor="b"/>
                </a:tc>
                <a:tc>
                  <a:txBody>
                    <a:bodyPr/>
                    <a:lstStyle/>
                    <a:p>
                      <a:pPr marL="0" algn="ctr" defTabSz="914400" rtl="0" eaLnBrk="1" fontAlgn="b" latinLnBrk="0" hangingPunct="1"/>
                      <a:r>
                        <a:rPr lang="en-US" sz="1400" u="none" strike="noStrike" kern="1200" dirty="0">
                          <a:solidFill>
                            <a:schemeClr val="dk1"/>
                          </a:solidFill>
                          <a:effectLst/>
                          <a:latin typeface="+mn-lt"/>
                          <a:ea typeface="+mn-ea"/>
                          <a:cs typeface="+mn-cs"/>
                        </a:rPr>
                        <a:t>4</a:t>
                      </a:r>
                    </a:p>
                  </a:txBody>
                  <a:tcPr marL="9525" marR="9525" marT="9525" marB="0" anchor="b"/>
                </a:tc>
                <a:tc>
                  <a:txBody>
                    <a:bodyPr/>
                    <a:lstStyle/>
                    <a:p>
                      <a:pPr marL="0" algn="ctr" defTabSz="914400" rtl="0" eaLnBrk="1" fontAlgn="b" latinLnBrk="0" hangingPunct="1"/>
                      <a:r>
                        <a:rPr lang="en-US" sz="1400" u="none" strike="noStrike" kern="1200" dirty="0">
                          <a:solidFill>
                            <a:schemeClr val="dk1"/>
                          </a:solidFill>
                          <a:effectLst/>
                          <a:latin typeface="+mn-lt"/>
                          <a:ea typeface="+mn-ea"/>
                          <a:cs typeface="+mn-cs"/>
                        </a:rPr>
                        <a:t> $          54,062,659 </a:t>
                      </a:r>
                    </a:p>
                  </a:txBody>
                  <a:tcPr marL="9525" marR="9525" marT="9525" marB="0" anchor="b"/>
                </a:tc>
                <a:extLst>
                  <a:ext uri="{0D108BD9-81ED-4DB2-BD59-A6C34878D82A}">
                    <a16:rowId xmlns:a16="http://schemas.microsoft.com/office/drawing/2014/main" val="3047560480"/>
                  </a:ext>
                </a:extLst>
              </a:tr>
              <a:tr h="397547">
                <a:tc>
                  <a:txBody>
                    <a:bodyPr/>
                    <a:lstStyle/>
                    <a:p>
                      <a:pPr algn="l" fontAlgn="b"/>
                      <a:r>
                        <a:rPr lang="en-US" sz="1400" u="none" strike="noStrike" dirty="0">
                          <a:effectLst/>
                        </a:rPr>
                        <a:t>Dallas</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marL="0" algn="ctr" defTabSz="914400" rtl="0" eaLnBrk="1" fontAlgn="b" latinLnBrk="0" hangingPunct="1"/>
                      <a:r>
                        <a:rPr lang="en-US" sz="1400" u="none" strike="noStrike" kern="1200" dirty="0">
                          <a:solidFill>
                            <a:schemeClr val="dk1"/>
                          </a:solidFill>
                          <a:effectLst/>
                          <a:latin typeface="+mn-lt"/>
                          <a:ea typeface="+mn-ea"/>
                          <a:cs typeface="+mn-cs"/>
                        </a:rPr>
                        <a:t>2</a:t>
                      </a:r>
                    </a:p>
                  </a:txBody>
                  <a:tcPr marL="9525" marR="9525" marT="9525" marB="0" anchor="b"/>
                </a:tc>
                <a:tc>
                  <a:txBody>
                    <a:bodyPr/>
                    <a:lstStyle/>
                    <a:p>
                      <a:pPr marL="0" algn="ctr" defTabSz="914400" rtl="0" eaLnBrk="1" fontAlgn="b" latinLnBrk="0" hangingPunct="1"/>
                      <a:r>
                        <a:rPr lang="en-US" sz="1400" u="none" strike="noStrike" kern="1200" dirty="0">
                          <a:solidFill>
                            <a:schemeClr val="dk1"/>
                          </a:solidFill>
                          <a:effectLst/>
                          <a:latin typeface="+mn-lt"/>
                          <a:ea typeface="+mn-ea"/>
                          <a:cs typeface="+mn-cs"/>
                        </a:rPr>
                        <a:t> $  190,683,820 </a:t>
                      </a:r>
                    </a:p>
                  </a:txBody>
                  <a:tcPr marL="9525" marR="9525" marT="9525" marB="0" anchor="b"/>
                </a:tc>
                <a:tc>
                  <a:txBody>
                    <a:bodyPr/>
                    <a:lstStyle/>
                    <a:p>
                      <a:pPr marL="0" algn="ctr" defTabSz="914400" rtl="0" eaLnBrk="1" fontAlgn="b" latinLnBrk="0" hangingPunct="1"/>
                      <a:r>
                        <a:rPr lang="en-US" sz="1400" u="none" strike="noStrike" kern="1200" dirty="0">
                          <a:solidFill>
                            <a:schemeClr val="dk1"/>
                          </a:solidFill>
                          <a:effectLst/>
                          <a:latin typeface="+mn-lt"/>
                          <a:ea typeface="+mn-ea"/>
                          <a:cs typeface="+mn-cs"/>
                        </a:rPr>
                        <a:t>2</a:t>
                      </a:r>
                    </a:p>
                  </a:txBody>
                  <a:tcPr marL="9525" marR="9525" marT="9525" marB="0" anchor="b"/>
                </a:tc>
                <a:tc>
                  <a:txBody>
                    <a:bodyPr/>
                    <a:lstStyle/>
                    <a:p>
                      <a:pPr marL="0" algn="ctr" defTabSz="914400" rtl="0" eaLnBrk="1" fontAlgn="b" latinLnBrk="0" hangingPunct="1"/>
                      <a:r>
                        <a:rPr lang="en-US" sz="1400" u="none" strike="noStrike" kern="1200" dirty="0">
                          <a:solidFill>
                            <a:schemeClr val="dk1"/>
                          </a:solidFill>
                          <a:effectLst/>
                          <a:latin typeface="+mn-lt"/>
                          <a:ea typeface="+mn-ea"/>
                          <a:cs typeface="+mn-cs"/>
                        </a:rPr>
                        <a:t> $        200,666,811 </a:t>
                      </a:r>
                    </a:p>
                  </a:txBody>
                  <a:tcPr marL="9525" marR="9525" marT="9525" marB="0" anchor="b"/>
                </a:tc>
                <a:extLst>
                  <a:ext uri="{0D108BD9-81ED-4DB2-BD59-A6C34878D82A}">
                    <a16:rowId xmlns:a16="http://schemas.microsoft.com/office/drawing/2014/main" val="1286992959"/>
                  </a:ext>
                </a:extLst>
              </a:tr>
              <a:tr h="273445">
                <a:tc>
                  <a:txBody>
                    <a:bodyPr/>
                    <a:lstStyle/>
                    <a:p>
                      <a:pPr algn="l" fontAlgn="b"/>
                      <a:r>
                        <a:rPr lang="en-US" sz="1400" u="none" strike="noStrike" dirty="0">
                          <a:solidFill>
                            <a:schemeClr val="tx1"/>
                          </a:solidFill>
                          <a:effectLst/>
                        </a:rPr>
                        <a:t>El Paso</a:t>
                      </a:r>
                      <a:endParaRPr lang="en-US" sz="1400" b="0" i="0" u="none" strike="noStrike" dirty="0">
                        <a:solidFill>
                          <a:schemeClr val="tx1"/>
                        </a:solidFill>
                        <a:effectLst/>
                        <a:latin typeface="Calibri" panose="020F0502020204030204" pitchFamily="34" charset="0"/>
                      </a:endParaRPr>
                    </a:p>
                  </a:txBody>
                  <a:tcPr marL="9525" marR="9525" marT="9525" marB="0" anchor="b"/>
                </a:tc>
                <a:tc>
                  <a:txBody>
                    <a:bodyPr/>
                    <a:lstStyle/>
                    <a:p>
                      <a:pPr marL="0" algn="ctr" defTabSz="914400" rtl="0" eaLnBrk="1" fontAlgn="b" latinLnBrk="0" hangingPunct="1"/>
                      <a:r>
                        <a:rPr lang="en-US" sz="1400" u="none" strike="noStrike" kern="1200" dirty="0">
                          <a:solidFill>
                            <a:schemeClr val="dk1"/>
                          </a:solidFill>
                          <a:effectLst/>
                          <a:latin typeface="+mn-lt"/>
                          <a:ea typeface="+mn-ea"/>
                          <a:cs typeface="+mn-cs"/>
                        </a:rPr>
                        <a:t>1</a:t>
                      </a:r>
                    </a:p>
                  </a:txBody>
                  <a:tcPr marL="9525" marR="9525" marT="9525" marB="0" anchor="b"/>
                </a:tc>
                <a:tc>
                  <a:txBody>
                    <a:bodyPr/>
                    <a:lstStyle/>
                    <a:p>
                      <a:pPr marL="0" algn="ctr" defTabSz="914400" rtl="0" eaLnBrk="1" fontAlgn="b" latinLnBrk="0" hangingPunct="1"/>
                      <a:r>
                        <a:rPr lang="en-US" sz="1400" u="none" strike="noStrike" kern="1200" dirty="0">
                          <a:solidFill>
                            <a:schemeClr val="dk1"/>
                          </a:solidFill>
                          <a:effectLst/>
                          <a:latin typeface="+mn-lt"/>
                          <a:ea typeface="+mn-ea"/>
                          <a:cs typeface="+mn-cs"/>
                        </a:rPr>
                        <a:t> $    16,848,054 </a:t>
                      </a:r>
                    </a:p>
                  </a:txBody>
                  <a:tcPr marL="9525" marR="9525" marT="9525" marB="0" anchor="b"/>
                </a:tc>
                <a:tc>
                  <a:txBody>
                    <a:bodyPr/>
                    <a:lstStyle/>
                    <a:p>
                      <a:pPr marL="0" algn="ctr" defTabSz="914400" rtl="0" eaLnBrk="1" fontAlgn="b" latinLnBrk="0" hangingPunct="1"/>
                      <a:r>
                        <a:rPr lang="en-US" sz="1400" u="none" strike="noStrike" kern="1200" dirty="0">
                          <a:solidFill>
                            <a:schemeClr val="dk1"/>
                          </a:solidFill>
                          <a:effectLst/>
                          <a:latin typeface="+mn-lt"/>
                          <a:ea typeface="+mn-ea"/>
                          <a:cs typeface="+mn-cs"/>
                        </a:rPr>
                        <a:t>1</a:t>
                      </a:r>
                    </a:p>
                  </a:txBody>
                  <a:tcPr marL="9525" marR="9525" marT="9525" marB="0" anchor="b"/>
                </a:tc>
                <a:tc>
                  <a:txBody>
                    <a:bodyPr/>
                    <a:lstStyle/>
                    <a:p>
                      <a:pPr marL="0" algn="ctr" defTabSz="914400" rtl="0" eaLnBrk="1" fontAlgn="b" latinLnBrk="0" hangingPunct="1"/>
                      <a:r>
                        <a:rPr lang="en-US" sz="1400" u="none" strike="noStrike" kern="1200" dirty="0">
                          <a:solidFill>
                            <a:schemeClr val="dk1"/>
                          </a:solidFill>
                          <a:effectLst/>
                          <a:latin typeface="+mn-lt"/>
                          <a:ea typeface="+mn-ea"/>
                          <a:cs typeface="+mn-cs"/>
                        </a:rPr>
                        <a:t> $          30,090,566 </a:t>
                      </a:r>
                    </a:p>
                  </a:txBody>
                  <a:tcPr marL="9525" marR="9525" marT="9525" marB="0" anchor="b"/>
                </a:tc>
                <a:extLst>
                  <a:ext uri="{0D108BD9-81ED-4DB2-BD59-A6C34878D82A}">
                    <a16:rowId xmlns:a16="http://schemas.microsoft.com/office/drawing/2014/main" val="1730819535"/>
                  </a:ext>
                </a:extLst>
              </a:tr>
              <a:tr h="382537">
                <a:tc>
                  <a:txBody>
                    <a:bodyPr/>
                    <a:lstStyle/>
                    <a:p>
                      <a:pPr algn="l" fontAlgn="b"/>
                      <a:r>
                        <a:rPr lang="en-US" sz="1400" u="none" strike="noStrike" dirty="0">
                          <a:effectLst/>
                        </a:rPr>
                        <a:t>Harris</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marL="0" algn="ctr" defTabSz="914400" rtl="0" eaLnBrk="1" fontAlgn="b" latinLnBrk="0" hangingPunct="1"/>
                      <a:r>
                        <a:rPr lang="en-US" sz="1400" u="none" strike="noStrike" kern="1200" dirty="0">
                          <a:solidFill>
                            <a:schemeClr val="dk1"/>
                          </a:solidFill>
                          <a:effectLst/>
                          <a:latin typeface="+mn-lt"/>
                          <a:ea typeface="+mn-ea"/>
                          <a:cs typeface="+mn-cs"/>
                        </a:rPr>
                        <a:t>3</a:t>
                      </a:r>
                    </a:p>
                  </a:txBody>
                  <a:tcPr marL="9525" marR="9525" marT="9525" marB="0" anchor="b"/>
                </a:tc>
                <a:tc>
                  <a:txBody>
                    <a:bodyPr/>
                    <a:lstStyle/>
                    <a:p>
                      <a:pPr marL="0" algn="ctr" defTabSz="914400" rtl="0" eaLnBrk="1" fontAlgn="b" latinLnBrk="0" hangingPunct="1"/>
                      <a:r>
                        <a:rPr lang="en-US" sz="1400" u="none" strike="noStrike" kern="1200" dirty="0">
                          <a:solidFill>
                            <a:schemeClr val="dk1"/>
                          </a:solidFill>
                          <a:effectLst/>
                          <a:latin typeface="+mn-lt"/>
                          <a:ea typeface="+mn-ea"/>
                          <a:cs typeface="+mn-cs"/>
                        </a:rPr>
                        <a:t> $  413,004,546 </a:t>
                      </a:r>
                    </a:p>
                  </a:txBody>
                  <a:tcPr marL="9525" marR="9525" marT="9525" marB="0" anchor="b"/>
                </a:tc>
                <a:tc>
                  <a:txBody>
                    <a:bodyPr/>
                    <a:lstStyle/>
                    <a:p>
                      <a:pPr marL="0" algn="ctr" defTabSz="914400" rtl="0" eaLnBrk="1" fontAlgn="b" latinLnBrk="0" hangingPunct="1"/>
                      <a:r>
                        <a:rPr lang="en-US" sz="1400" u="none" strike="noStrike" kern="1200" dirty="0">
                          <a:solidFill>
                            <a:schemeClr val="dk1"/>
                          </a:solidFill>
                          <a:effectLst/>
                          <a:latin typeface="+mn-lt"/>
                          <a:ea typeface="+mn-ea"/>
                          <a:cs typeface="+mn-cs"/>
                        </a:rPr>
                        <a:t>4</a:t>
                      </a:r>
                    </a:p>
                  </a:txBody>
                  <a:tcPr marL="9525" marR="9525" marT="9525" marB="0" anchor="b"/>
                </a:tc>
                <a:tc>
                  <a:txBody>
                    <a:bodyPr/>
                    <a:lstStyle/>
                    <a:p>
                      <a:pPr marL="0" algn="ctr" defTabSz="914400" rtl="0" eaLnBrk="1" fontAlgn="b" latinLnBrk="0" hangingPunct="1"/>
                      <a:r>
                        <a:rPr lang="en-US" sz="1400" u="none" strike="noStrike" kern="1200" dirty="0">
                          <a:solidFill>
                            <a:schemeClr val="dk1"/>
                          </a:solidFill>
                          <a:effectLst/>
                          <a:latin typeface="+mn-lt"/>
                          <a:ea typeface="+mn-ea"/>
                          <a:cs typeface="+mn-cs"/>
                        </a:rPr>
                        <a:t> $        356,670,390 </a:t>
                      </a:r>
                    </a:p>
                  </a:txBody>
                  <a:tcPr marL="9525" marR="9525" marT="9525" marB="0" anchor="b"/>
                </a:tc>
                <a:extLst>
                  <a:ext uri="{0D108BD9-81ED-4DB2-BD59-A6C34878D82A}">
                    <a16:rowId xmlns:a16="http://schemas.microsoft.com/office/drawing/2014/main" val="2486722058"/>
                  </a:ext>
                </a:extLst>
              </a:tr>
              <a:tr h="268357">
                <a:tc>
                  <a:txBody>
                    <a:bodyPr/>
                    <a:lstStyle/>
                    <a:p>
                      <a:pPr algn="l" fontAlgn="b"/>
                      <a:r>
                        <a:rPr lang="en-US" sz="1400" u="none" strike="noStrike" dirty="0">
                          <a:solidFill>
                            <a:srgbClr val="FF0000"/>
                          </a:solidFill>
                          <a:effectLst/>
                        </a:rPr>
                        <a:t>Jefferson</a:t>
                      </a:r>
                      <a:endParaRPr lang="en-US" sz="1400" b="0" i="0" u="none" strike="noStrike" dirty="0">
                        <a:solidFill>
                          <a:srgbClr val="FF0000"/>
                        </a:solidFill>
                        <a:effectLst/>
                        <a:latin typeface="Calibri" panose="020F0502020204030204" pitchFamily="34" charset="0"/>
                      </a:endParaRPr>
                    </a:p>
                  </a:txBody>
                  <a:tcPr marL="9525" marR="9525" marT="9525" marB="0" anchor="b"/>
                </a:tc>
                <a:tc>
                  <a:txBody>
                    <a:bodyPr/>
                    <a:lstStyle/>
                    <a:p>
                      <a:pPr marL="0" algn="ctr" defTabSz="914400" rtl="0" eaLnBrk="1" fontAlgn="b" latinLnBrk="0" hangingPunct="1"/>
                      <a:r>
                        <a:rPr lang="en-US" sz="1400" u="none" strike="noStrike" kern="1200" dirty="0">
                          <a:solidFill>
                            <a:srgbClr val="FF0000"/>
                          </a:solidFill>
                          <a:effectLst/>
                          <a:latin typeface="+mn-lt"/>
                          <a:ea typeface="+mn-ea"/>
                          <a:cs typeface="+mn-cs"/>
                        </a:rPr>
                        <a:t>0</a:t>
                      </a:r>
                    </a:p>
                  </a:txBody>
                  <a:tcPr marL="9525" marR="9525" marT="9525" marB="0" anchor="b"/>
                </a:tc>
                <a:tc>
                  <a:txBody>
                    <a:bodyPr/>
                    <a:lstStyle/>
                    <a:p>
                      <a:pPr marL="0" algn="ctr" defTabSz="914400" rtl="0" eaLnBrk="1" fontAlgn="b" latinLnBrk="0" hangingPunct="1"/>
                      <a:r>
                        <a:rPr lang="en-US" sz="1400" u="none" strike="noStrike" kern="1200" dirty="0">
                          <a:solidFill>
                            <a:srgbClr val="FF0000"/>
                          </a:solidFill>
                          <a:effectLst/>
                          <a:latin typeface="+mn-lt"/>
                          <a:ea typeface="+mn-ea"/>
                          <a:cs typeface="+mn-cs"/>
                        </a:rPr>
                        <a:t> $                      -   </a:t>
                      </a:r>
                    </a:p>
                  </a:txBody>
                  <a:tcPr marL="9525" marR="9525" marT="9525" marB="0" anchor="b"/>
                </a:tc>
                <a:tc>
                  <a:txBody>
                    <a:bodyPr/>
                    <a:lstStyle/>
                    <a:p>
                      <a:pPr marL="0" algn="ctr" defTabSz="914400" rtl="0" eaLnBrk="1" fontAlgn="b" latinLnBrk="0" hangingPunct="1"/>
                      <a:r>
                        <a:rPr lang="en-US" sz="1400" u="none" strike="noStrike" kern="1200" dirty="0">
                          <a:solidFill>
                            <a:srgbClr val="FF0000"/>
                          </a:solidFill>
                          <a:effectLst/>
                          <a:latin typeface="+mn-lt"/>
                          <a:ea typeface="+mn-ea"/>
                          <a:cs typeface="+mn-cs"/>
                        </a:rPr>
                        <a:t>2</a:t>
                      </a:r>
                    </a:p>
                  </a:txBody>
                  <a:tcPr marL="9525" marR="9525" marT="9525" marB="0" anchor="b"/>
                </a:tc>
                <a:tc>
                  <a:txBody>
                    <a:bodyPr/>
                    <a:lstStyle/>
                    <a:p>
                      <a:pPr marL="0" algn="ctr" defTabSz="914400" rtl="0" eaLnBrk="1" fontAlgn="b" latinLnBrk="0" hangingPunct="1"/>
                      <a:r>
                        <a:rPr lang="en-US" sz="1400" u="none" strike="noStrike" kern="1200" dirty="0">
                          <a:solidFill>
                            <a:srgbClr val="FF0000"/>
                          </a:solidFill>
                          <a:effectLst/>
                          <a:latin typeface="+mn-lt"/>
                          <a:ea typeface="+mn-ea"/>
                          <a:cs typeface="+mn-cs"/>
                        </a:rPr>
                        <a:t> $                   25,331 </a:t>
                      </a:r>
                    </a:p>
                  </a:txBody>
                  <a:tcPr marL="9525" marR="9525" marT="9525" marB="0" anchor="b"/>
                </a:tc>
                <a:extLst>
                  <a:ext uri="{0D108BD9-81ED-4DB2-BD59-A6C34878D82A}">
                    <a16:rowId xmlns:a16="http://schemas.microsoft.com/office/drawing/2014/main" val="1999368548"/>
                  </a:ext>
                </a:extLst>
              </a:tr>
              <a:tr h="273445">
                <a:tc>
                  <a:txBody>
                    <a:bodyPr/>
                    <a:lstStyle/>
                    <a:p>
                      <a:pPr algn="l" fontAlgn="b"/>
                      <a:r>
                        <a:rPr lang="en-US" sz="1400" u="none" strike="noStrike" dirty="0">
                          <a:solidFill>
                            <a:srgbClr val="FF0000"/>
                          </a:solidFill>
                          <a:effectLst/>
                        </a:rPr>
                        <a:t>Lubbock</a:t>
                      </a:r>
                      <a:endParaRPr lang="en-US" sz="1400" b="0" i="0" u="none" strike="noStrike" dirty="0">
                        <a:solidFill>
                          <a:srgbClr val="FF0000"/>
                        </a:solidFill>
                        <a:effectLst/>
                        <a:latin typeface="Calibri" panose="020F0502020204030204" pitchFamily="34" charset="0"/>
                      </a:endParaRPr>
                    </a:p>
                  </a:txBody>
                  <a:tcPr marL="9525" marR="9525" marT="9525" marB="0" anchor="b"/>
                </a:tc>
                <a:tc>
                  <a:txBody>
                    <a:bodyPr/>
                    <a:lstStyle/>
                    <a:p>
                      <a:pPr marL="0" algn="ctr" defTabSz="914400" rtl="0" eaLnBrk="1" fontAlgn="b" latinLnBrk="0" hangingPunct="1"/>
                      <a:r>
                        <a:rPr lang="en-US" sz="1400" u="none" strike="noStrike" kern="1200" dirty="0">
                          <a:solidFill>
                            <a:srgbClr val="FF0000"/>
                          </a:solidFill>
                          <a:effectLst/>
                          <a:latin typeface="+mn-lt"/>
                          <a:ea typeface="+mn-ea"/>
                          <a:cs typeface="+mn-cs"/>
                        </a:rPr>
                        <a:t>2</a:t>
                      </a:r>
                    </a:p>
                  </a:txBody>
                  <a:tcPr marL="9525" marR="9525" marT="9525" marB="0" anchor="b"/>
                </a:tc>
                <a:tc>
                  <a:txBody>
                    <a:bodyPr/>
                    <a:lstStyle/>
                    <a:p>
                      <a:pPr marL="0" algn="ctr" defTabSz="914400" rtl="0" eaLnBrk="1" fontAlgn="b" latinLnBrk="0" hangingPunct="1"/>
                      <a:r>
                        <a:rPr lang="en-US" sz="1400" u="none" strike="noStrike" kern="1200" dirty="0">
                          <a:solidFill>
                            <a:srgbClr val="FF0000"/>
                          </a:solidFill>
                          <a:effectLst/>
                          <a:latin typeface="+mn-lt"/>
                          <a:ea typeface="+mn-ea"/>
                          <a:cs typeface="+mn-cs"/>
                        </a:rPr>
                        <a:t> $       2,786,732 </a:t>
                      </a:r>
                    </a:p>
                  </a:txBody>
                  <a:tcPr marL="9525" marR="9525" marT="9525" marB="0" anchor="b"/>
                </a:tc>
                <a:tc>
                  <a:txBody>
                    <a:bodyPr/>
                    <a:lstStyle/>
                    <a:p>
                      <a:pPr marL="0" algn="ctr" defTabSz="914400" rtl="0" eaLnBrk="1" fontAlgn="b" latinLnBrk="0" hangingPunct="1"/>
                      <a:r>
                        <a:rPr lang="en-US" sz="1400" u="none" strike="noStrike" kern="1200" dirty="0">
                          <a:solidFill>
                            <a:srgbClr val="FF0000"/>
                          </a:solidFill>
                          <a:effectLst/>
                          <a:latin typeface="+mn-lt"/>
                          <a:ea typeface="+mn-ea"/>
                          <a:cs typeface="+mn-cs"/>
                        </a:rPr>
                        <a:t>6</a:t>
                      </a:r>
                    </a:p>
                  </a:txBody>
                  <a:tcPr marL="9525" marR="9525" marT="9525" marB="0" anchor="b"/>
                </a:tc>
                <a:tc>
                  <a:txBody>
                    <a:bodyPr/>
                    <a:lstStyle/>
                    <a:p>
                      <a:pPr marL="0" algn="ctr" defTabSz="914400" rtl="0" eaLnBrk="1" fontAlgn="b" latinLnBrk="0" hangingPunct="1"/>
                      <a:r>
                        <a:rPr lang="en-US" sz="1400" u="none" strike="noStrike" kern="1200" dirty="0">
                          <a:solidFill>
                            <a:srgbClr val="FF0000"/>
                          </a:solidFill>
                          <a:effectLst/>
                          <a:latin typeface="+mn-lt"/>
                          <a:ea typeface="+mn-ea"/>
                          <a:cs typeface="+mn-cs"/>
                        </a:rPr>
                        <a:t> $             6,173,865 </a:t>
                      </a:r>
                    </a:p>
                  </a:txBody>
                  <a:tcPr marL="9525" marR="9525" marT="9525" marB="0" anchor="b"/>
                </a:tc>
                <a:extLst>
                  <a:ext uri="{0D108BD9-81ED-4DB2-BD59-A6C34878D82A}">
                    <a16:rowId xmlns:a16="http://schemas.microsoft.com/office/drawing/2014/main" val="1188998889"/>
                  </a:ext>
                </a:extLst>
              </a:tr>
              <a:tr h="273445">
                <a:tc>
                  <a:txBody>
                    <a:bodyPr/>
                    <a:lstStyle/>
                    <a:p>
                      <a:pPr algn="l" fontAlgn="b"/>
                      <a:r>
                        <a:rPr lang="en-US" sz="1400" u="none" strike="noStrike" dirty="0">
                          <a:solidFill>
                            <a:srgbClr val="FF0000"/>
                          </a:solidFill>
                          <a:effectLst/>
                        </a:rPr>
                        <a:t>MRSA Central</a:t>
                      </a:r>
                      <a:endParaRPr lang="en-US" sz="1400" b="0" i="0" u="none" strike="noStrike" dirty="0">
                        <a:solidFill>
                          <a:srgbClr val="FF0000"/>
                        </a:solidFill>
                        <a:effectLst/>
                        <a:latin typeface="Calibri" panose="020F0502020204030204" pitchFamily="34" charset="0"/>
                      </a:endParaRPr>
                    </a:p>
                  </a:txBody>
                  <a:tcPr marL="9525" marR="9525" marT="9525" marB="0" anchor="b"/>
                </a:tc>
                <a:tc>
                  <a:txBody>
                    <a:bodyPr/>
                    <a:lstStyle/>
                    <a:p>
                      <a:pPr marL="0" algn="ctr" defTabSz="914400" rtl="0" eaLnBrk="1" fontAlgn="b" latinLnBrk="0" hangingPunct="1"/>
                      <a:r>
                        <a:rPr lang="en-US" sz="1400" u="none" strike="noStrike" kern="1200" dirty="0">
                          <a:solidFill>
                            <a:srgbClr val="FF0000"/>
                          </a:solidFill>
                          <a:effectLst/>
                          <a:latin typeface="+mn-lt"/>
                          <a:ea typeface="+mn-ea"/>
                          <a:cs typeface="+mn-cs"/>
                        </a:rPr>
                        <a:t>0</a:t>
                      </a:r>
                    </a:p>
                  </a:txBody>
                  <a:tcPr marL="9525" marR="9525" marT="9525" marB="0" anchor="b"/>
                </a:tc>
                <a:tc>
                  <a:txBody>
                    <a:bodyPr/>
                    <a:lstStyle/>
                    <a:p>
                      <a:pPr marL="0" algn="ctr" defTabSz="914400" rtl="0" eaLnBrk="1" fontAlgn="b" latinLnBrk="0" hangingPunct="1"/>
                      <a:r>
                        <a:rPr lang="en-US" sz="1400" u="none" strike="noStrike" kern="1200" dirty="0">
                          <a:solidFill>
                            <a:srgbClr val="FF0000"/>
                          </a:solidFill>
                          <a:effectLst/>
                          <a:latin typeface="+mn-lt"/>
                          <a:ea typeface="+mn-ea"/>
                          <a:cs typeface="+mn-cs"/>
                        </a:rPr>
                        <a:t> $                      -   </a:t>
                      </a:r>
                    </a:p>
                  </a:txBody>
                  <a:tcPr marL="9525" marR="9525" marT="9525" marB="0" anchor="b"/>
                </a:tc>
                <a:tc>
                  <a:txBody>
                    <a:bodyPr/>
                    <a:lstStyle/>
                    <a:p>
                      <a:pPr marL="0" algn="ctr" defTabSz="914400" rtl="0" eaLnBrk="1" fontAlgn="b" latinLnBrk="0" hangingPunct="1"/>
                      <a:r>
                        <a:rPr lang="en-US" sz="1400" u="none" strike="noStrike" kern="1200" dirty="0">
                          <a:solidFill>
                            <a:srgbClr val="FF0000"/>
                          </a:solidFill>
                          <a:effectLst/>
                          <a:latin typeface="+mn-lt"/>
                          <a:ea typeface="+mn-ea"/>
                          <a:cs typeface="+mn-cs"/>
                        </a:rPr>
                        <a:t>3</a:t>
                      </a:r>
                    </a:p>
                  </a:txBody>
                  <a:tcPr marL="9525" marR="9525" marT="9525" marB="0" anchor="b"/>
                </a:tc>
                <a:tc>
                  <a:txBody>
                    <a:bodyPr/>
                    <a:lstStyle/>
                    <a:p>
                      <a:pPr marL="0" algn="ctr" defTabSz="914400" rtl="0" eaLnBrk="1" fontAlgn="b" latinLnBrk="0" hangingPunct="1"/>
                      <a:r>
                        <a:rPr lang="en-US" sz="1400" u="none" strike="noStrike" kern="1200" dirty="0">
                          <a:solidFill>
                            <a:srgbClr val="FF0000"/>
                          </a:solidFill>
                          <a:effectLst/>
                          <a:latin typeface="+mn-lt"/>
                          <a:ea typeface="+mn-ea"/>
                          <a:cs typeface="+mn-cs"/>
                        </a:rPr>
                        <a:t> $                   51,800 </a:t>
                      </a:r>
                    </a:p>
                  </a:txBody>
                  <a:tcPr marL="9525" marR="9525" marT="9525" marB="0" anchor="b"/>
                </a:tc>
                <a:extLst>
                  <a:ext uri="{0D108BD9-81ED-4DB2-BD59-A6C34878D82A}">
                    <a16:rowId xmlns:a16="http://schemas.microsoft.com/office/drawing/2014/main" val="1767843887"/>
                  </a:ext>
                </a:extLst>
              </a:tr>
              <a:tr h="273445">
                <a:tc>
                  <a:txBody>
                    <a:bodyPr/>
                    <a:lstStyle/>
                    <a:p>
                      <a:pPr algn="l" fontAlgn="b"/>
                      <a:r>
                        <a:rPr lang="en-US" sz="1400" u="none" strike="noStrike" dirty="0">
                          <a:solidFill>
                            <a:srgbClr val="FF0000"/>
                          </a:solidFill>
                          <a:effectLst/>
                        </a:rPr>
                        <a:t>MRSA Northeast</a:t>
                      </a:r>
                      <a:endParaRPr lang="en-US" sz="1400" b="0" i="0" u="none" strike="noStrike" dirty="0">
                        <a:solidFill>
                          <a:srgbClr val="FF0000"/>
                        </a:solidFill>
                        <a:effectLst/>
                        <a:latin typeface="Calibri" panose="020F0502020204030204" pitchFamily="34" charset="0"/>
                      </a:endParaRPr>
                    </a:p>
                  </a:txBody>
                  <a:tcPr marL="9525" marR="9525" marT="9525" marB="0" anchor="b"/>
                </a:tc>
                <a:tc>
                  <a:txBody>
                    <a:bodyPr/>
                    <a:lstStyle/>
                    <a:p>
                      <a:pPr marL="0" algn="ctr" defTabSz="914400" rtl="0" eaLnBrk="1" fontAlgn="b" latinLnBrk="0" hangingPunct="1"/>
                      <a:r>
                        <a:rPr lang="en-US" sz="1400" u="none" strike="noStrike" kern="1200" dirty="0">
                          <a:solidFill>
                            <a:srgbClr val="FF0000"/>
                          </a:solidFill>
                          <a:effectLst/>
                          <a:latin typeface="+mn-lt"/>
                          <a:ea typeface="+mn-ea"/>
                          <a:cs typeface="+mn-cs"/>
                        </a:rPr>
                        <a:t>1</a:t>
                      </a:r>
                    </a:p>
                  </a:txBody>
                  <a:tcPr marL="9525" marR="9525" marT="9525" marB="0" anchor="b"/>
                </a:tc>
                <a:tc>
                  <a:txBody>
                    <a:bodyPr/>
                    <a:lstStyle/>
                    <a:p>
                      <a:pPr marL="0" algn="ctr" defTabSz="914400" rtl="0" eaLnBrk="1" fontAlgn="b" latinLnBrk="0" hangingPunct="1"/>
                      <a:r>
                        <a:rPr lang="en-US" sz="1400" u="none" strike="noStrike" kern="1200" dirty="0">
                          <a:solidFill>
                            <a:srgbClr val="FF0000"/>
                          </a:solidFill>
                          <a:effectLst/>
                          <a:latin typeface="+mn-lt"/>
                          <a:ea typeface="+mn-ea"/>
                          <a:cs typeface="+mn-cs"/>
                        </a:rPr>
                        <a:t> $             25,320 </a:t>
                      </a:r>
                    </a:p>
                  </a:txBody>
                  <a:tcPr marL="9525" marR="9525" marT="9525" marB="0" anchor="b"/>
                </a:tc>
                <a:tc>
                  <a:txBody>
                    <a:bodyPr/>
                    <a:lstStyle/>
                    <a:p>
                      <a:pPr marL="0" algn="ctr" defTabSz="914400" rtl="0" eaLnBrk="1" fontAlgn="b" latinLnBrk="0" hangingPunct="1"/>
                      <a:r>
                        <a:rPr lang="en-US" sz="1400" u="none" strike="noStrike" kern="1200" dirty="0">
                          <a:solidFill>
                            <a:srgbClr val="FF0000"/>
                          </a:solidFill>
                          <a:effectLst/>
                          <a:latin typeface="+mn-lt"/>
                          <a:ea typeface="+mn-ea"/>
                          <a:cs typeface="+mn-cs"/>
                        </a:rPr>
                        <a:t>2</a:t>
                      </a:r>
                    </a:p>
                  </a:txBody>
                  <a:tcPr marL="9525" marR="9525" marT="9525" marB="0" anchor="b"/>
                </a:tc>
                <a:tc>
                  <a:txBody>
                    <a:bodyPr/>
                    <a:lstStyle/>
                    <a:p>
                      <a:pPr marL="0" algn="ctr" defTabSz="914400" rtl="0" eaLnBrk="1" fontAlgn="b" latinLnBrk="0" hangingPunct="1"/>
                      <a:r>
                        <a:rPr lang="en-US" sz="1400" u="none" strike="noStrike" kern="1200" dirty="0">
                          <a:solidFill>
                            <a:srgbClr val="FF0000"/>
                          </a:solidFill>
                          <a:effectLst/>
                          <a:latin typeface="+mn-lt"/>
                          <a:ea typeface="+mn-ea"/>
                          <a:cs typeface="+mn-cs"/>
                        </a:rPr>
                        <a:t> $                139,461 </a:t>
                      </a:r>
                    </a:p>
                  </a:txBody>
                  <a:tcPr marL="9525" marR="9525" marT="9525" marB="0" anchor="b"/>
                </a:tc>
                <a:extLst>
                  <a:ext uri="{0D108BD9-81ED-4DB2-BD59-A6C34878D82A}">
                    <a16:rowId xmlns:a16="http://schemas.microsoft.com/office/drawing/2014/main" val="1771972909"/>
                  </a:ext>
                </a:extLst>
              </a:tr>
              <a:tr h="273445">
                <a:tc>
                  <a:txBody>
                    <a:bodyPr/>
                    <a:lstStyle/>
                    <a:p>
                      <a:pPr algn="l" fontAlgn="b"/>
                      <a:r>
                        <a:rPr lang="en-US" sz="1400" u="none" strike="noStrike" dirty="0">
                          <a:solidFill>
                            <a:srgbClr val="FF0000"/>
                          </a:solidFill>
                          <a:effectLst/>
                        </a:rPr>
                        <a:t>MRSA West</a:t>
                      </a:r>
                      <a:endParaRPr lang="en-US" sz="1400" b="0" i="0" u="none" strike="noStrike" dirty="0">
                        <a:solidFill>
                          <a:srgbClr val="FF0000"/>
                        </a:solidFill>
                        <a:effectLst/>
                        <a:latin typeface="Calibri" panose="020F0502020204030204" pitchFamily="34" charset="0"/>
                      </a:endParaRPr>
                    </a:p>
                  </a:txBody>
                  <a:tcPr marL="9525" marR="9525" marT="9525" marB="0" anchor="b"/>
                </a:tc>
                <a:tc>
                  <a:txBody>
                    <a:bodyPr/>
                    <a:lstStyle/>
                    <a:p>
                      <a:pPr marL="0" algn="ctr" defTabSz="914400" rtl="0" eaLnBrk="1" fontAlgn="b" latinLnBrk="0" hangingPunct="1"/>
                      <a:r>
                        <a:rPr lang="en-US" sz="1400" u="none" strike="noStrike" kern="1200" dirty="0">
                          <a:solidFill>
                            <a:srgbClr val="FF0000"/>
                          </a:solidFill>
                          <a:effectLst/>
                          <a:latin typeface="+mn-lt"/>
                          <a:ea typeface="+mn-ea"/>
                          <a:cs typeface="+mn-cs"/>
                        </a:rPr>
                        <a:t>11</a:t>
                      </a:r>
                    </a:p>
                  </a:txBody>
                  <a:tcPr marL="9525" marR="9525" marT="9525" marB="0" anchor="b"/>
                </a:tc>
                <a:tc>
                  <a:txBody>
                    <a:bodyPr/>
                    <a:lstStyle/>
                    <a:p>
                      <a:pPr marL="0" algn="ctr" defTabSz="914400" rtl="0" eaLnBrk="1" fontAlgn="b" latinLnBrk="0" hangingPunct="1"/>
                      <a:r>
                        <a:rPr lang="en-US" sz="1400" u="none" strike="noStrike" kern="1200" dirty="0">
                          <a:solidFill>
                            <a:srgbClr val="FF0000"/>
                          </a:solidFill>
                          <a:effectLst/>
                          <a:latin typeface="+mn-lt"/>
                          <a:ea typeface="+mn-ea"/>
                          <a:cs typeface="+mn-cs"/>
                        </a:rPr>
                        <a:t> $       1,987,669 </a:t>
                      </a:r>
                    </a:p>
                  </a:txBody>
                  <a:tcPr marL="9525" marR="9525" marT="9525" marB="0" anchor="b"/>
                </a:tc>
                <a:tc>
                  <a:txBody>
                    <a:bodyPr/>
                    <a:lstStyle/>
                    <a:p>
                      <a:pPr marL="0" algn="ctr" defTabSz="914400" rtl="0" eaLnBrk="1" fontAlgn="b" latinLnBrk="0" hangingPunct="1"/>
                      <a:r>
                        <a:rPr lang="en-US" sz="1400" u="none" strike="noStrike" kern="1200" dirty="0">
                          <a:solidFill>
                            <a:srgbClr val="FF0000"/>
                          </a:solidFill>
                          <a:effectLst/>
                          <a:latin typeface="+mn-lt"/>
                          <a:ea typeface="+mn-ea"/>
                          <a:cs typeface="+mn-cs"/>
                        </a:rPr>
                        <a:t>34</a:t>
                      </a:r>
                    </a:p>
                  </a:txBody>
                  <a:tcPr marL="9525" marR="9525" marT="9525" marB="0" anchor="b"/>
                </a:tc>
                <a:tc>
                  <a:txBody>
                    <a:bodyPr/>
                    <a:lstStyle/>
                    <a:p>
                      <a:pPr marL="0" algn="ctr" defTabSz="914400" rtl="0" eaLnBrk="1" fontAlgn="b" latinLnBrk="0" hangingPunct="1"/>
                      <a:r>
                        <a:rPr lang="en-US" sz="1400" u="none" strike="noStrike" kern="1200" dirty="0">
                          <a:solidFill>
                            <a:srgbClr val="FF0000"/>
                          </a:solidFill>
                          <a:effectLst/>
                          <a:latin typeface="+mn-lt"/>
                          <a:ea typeface="+mn-ea"/>
                          <a:cs typeface="+mn-cs"/>
                        </a:rPr>
                        <a:t> $             5,566,901 </a:t>
                      </a:r>
                    </a:p>
                  </a:txBody>
                  <a:tcPr marL="9525" marR="9525" marT="9525" marB="0" anchor="b"/>
                </a:tc>
                <a:extLst>
                  <a:ext uri="{0D108BD9-81ED-4DB2-BD59-A6C34878D82A}">
                    <a16:rowId xmlns:a16="http://schemas.microsoft.com/office/drawing/2014/main" val="2940831886"/>
                  </a:ext>
                </a:extLst>
              </a:tr>
              <a:tr h="273445">
                <a:tc>
                  <a:txBody>
                    <a:bodyPr/>
                    <a:lstStyle/>
                    <a:p>
                      <a:pPr algn="l" fontAlgn="b"/>
                      <a:r>
                        <a:rPr lang="en-US" sz="1400" u="none" strike="noStrike" dirty="0">
                          <a:solidFill>
                            <a:srgbClr val="FF0000"/>
                          </a:solidFill>
                          <a:effectLst/>
                        </a:rPr>
                        <a:t>Nueces</a:t>
                      </a:r>
                      <a:endParaRPr lang="en-US" sz="1400" b="0" i="0" u="none" strike="noStrike" dirty="0">
                        <a:solidFill>
                          <a:srgbClr val="FF0000"/>
                        </a:solidFill>
                        <a:effectLst/>
                        <a:latin typeface="Calibri" panose="020F0502020204030204" pitchFamily="34" charset="0"/>
                      </a:endParaRPr>
                    </a:p>
                  </a:txBody>
                  <a:tcPr marL="9525" marR="9525" marT="9525" marB="0" anchor="b"/>
                </a:tc>
                <a:tc>
                  <a:txBody>
                    <a:bodyPr/>
                    <a:lstStyle/>
                    <a:p>
                      <a:pPr marL="0" algn="ctr" defTabSz="914400" rtl="0" eaLnBrk="1" fontAlgn="b" latinLnBrk="0" hangingPunct="1"/>
                      <a:r>
                        <a:rPr lang="en-US" sz="1400" u="none" strike="noStrike" kern="1200" dirty="0">
                          <a:solidFill>
                            <a:srgbClr val="FF0000"/>
                          </a:solidFill>
                          <a:effectLst/>
                          <a:latin typeface="+mn-lt"/>
                          <a:ea typeface="+mn-ea"/>
                          <a:cs typeface="+mn-cs"/>
                        </a:rPr>
                        <a:t>1</a:t>
                      </a:r>
                    </a:p>
                  </a:txBody>
                  <a:tcPr marL="9525" marR="9525" marT="9525" marB="0" anchor="b"/>
                </a:tc>
                <a:tc>
                  <a:txBody>
                    <a:bodyPr/>
                    <a:lstStyle/>
                    <a:p>
                      <a:pPr marL="0" algn="ctr" defTabSz="914400" rtl="0" eaLnBrk="1" fontAlgn="b" latinLnBrk="0" hangingPunct="1"/>
                      <a:r>
                        <a:rPr lang="en-US" sz="1400" u="none" strike="noStrike" kern="1200" dirty="0">
                          <a:solidFill>
                            <a:srgbClr val="FF0000"/>
                          </a:solidFill>
                          <a:effectLst/>
                          <a:latin typeface="+mn-lt"/>
                          <a:ea typeface="+mn-ea"/>
                          <a:cs typeface="+mn-cs"/>
                        </a:rPr>
                        <a:t> $          370,972 </a:t>
                      </a:r>
                    </a:p>
                  </a:txBody>
                  <a:tcPr marL="9525" marR="9525" marT="9525" marB="0" anchor="b"/>
                </a:tc>
                <a:tc>
                  <a:txBody>
                    <a:bodyPr/>
                    <a:lstStyle/>
                    <a:p>
                      <a:pPr marL="0" algn="ctr" defTabSz="914400" rtl="0" eaLnBrk="1" fontAlgn="b" latinLnBrk="0" hangingPunct="1"/>
                      <a:r>
                        <a:rPr lang="en-US" sz="1400" u="none" strike="noStrike" kern="1200" dirty="0">
                          <a:solidFill>
                            <a:srgbClr val="FF0000"/>
                          </a:solidFill>
                          <a:effectLst/>
                          <a:latin typeface="+mn-lt"/>
                          <a:ea typeface="+mn-ea"/>
                          <a:cs typeface="+mn-cs"/>
                        </a:rPr>
                        <a:t>4</a:t>
                      </a:r>
                    </a:p>
                  </a:txBody>
                  <a:tcPr marL="9525" marR="9525" marT="9525" marB="0" anchor="b"/>
                </a:tc>
                <a:tc>
                  <a:txBody>
                    <a:bodyPr/>
                    <a:lstStyle/>
                    <a:p>
                      <a:pPr marL="0" algn="ctr" defTabSz="914400" rtl="0" eaLnBrk="1" fontAlgn="b" latinLnBrk="0" hangingPunct="1"/>
                      <a:r>
                        <a:rPr lang="en-US" sz="1400" u="none" strike="noStrike" kern="1200" dirty="0">
                          <a:solidFill>
                            <a:srgbClr val="FF0000"/>
                          </a:solidFill>
                          <a:effectLst/>
                          <a:latin typeface="+mn-lt"/>
                          <a:ea typeface="+mn-ea"/>
                          <a:cs typeface="+mn-cs"/>
                        </a:rPr>
                        <a:t> $                638,298 </a:t>
                      </a:r>
                    </a:p>
                  </a:txBody>
                  <a:tcPr marL="9525" marR="9525" marT="9525" marB="0" anchor="b"/>
                </a:tc>
                <a:extLst>
                  <a:ext uri="{0D108BD9-81ED-4DB2-BD59-A6C34878D82A}">
                    <a16:rowId xmlns:a16="http://schemas.microsoft.com/office/drawing/2014/main" val="3603490837"/>
                  </a:ext>
                </a:extLst>
              </a:tr>
              <a:tr h="273445">
                <a:tc>
                  <a:txBody>
                    <a:bodyPr/>
                    <a:lstStyle/>
                    <a:p>
                      <a:pPr algn="l" fontAlgn="b"/>
                      <a:r>
                        <a:rPr lang="en-US" sz="1400" u="none" strike="noStrike" dirty="0">
                          <a:effectLst/>
                        </a:rPr>
                        <a:t>Tarrant</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marL="0" algn="ctr" defTabSz="914400" rtl="0" eaLnBrk="1" fontAlgn="b" latinLnBrk="0" hangingPunct="1"/>
                      <a:r>
                        <a:rPr lang="en-US" sz="1400" u="none" strike="noStrike" kern="1200" dirty="0">
                          <a:solidFill>
                            <a:schemeClr val="dk1"/>
                          </a:solidFill>
                          <a:effectLst/>
                          <a:latin typeface="+mn-lt"/>
                          <a:ea typeface="+mn-ea"/>
                          <a:cs typeface="+mn-cs"/>
                        </a:rPr>
                        <a:t>2</a:t>
                      </a:r>
                    </a:p>
                  </a:txBody>
                  <a:tcPr marL="9525" marR="9525" marT="9525" marB="0" anchor="b"/>
                </a:tc>
                <a:tc>
                  <a:txBody>
                    <a:bodyPr/>
                    <a:lstStyle/>
                    <a:p>
                      <a:pPr marL="0" algn="ctr" defTabSz="914400" rtl="0" eaLnBrk="1" fontAlgn="b" latinLnBrk="0" hangingPunct="1"/>
                      <a:r>
                        <a:rPr lang="en-US" sz="1400" u="none" strike="noStrike" kern="1200" dirty="0">
                          <a:solidFill>
                            <a:schemeClr val="dk1"/>
                          </a:solidFill>
                          <a:effectLst/>
                          <a:latin typeface="+mn-lt"/>
                          <a:ea typeface="+mn-ea"/>
                          <a:cs typeface="+mn-cs"/>
                        </a:rPr>
                        <a:t> $    68,469,984 </a:t>
                      </a:r>
                    </a:p>
                  </a:txBody>
                  <a:tcPr marL="9525" marR="9525" marT="9525" marB="0" anchor="b"/>
                </a:tc>
                <a:tc>
                  <a:txBody>
                    <a:bodyPr/>
                    <a:lstStyle/>
                    <a:p>
                      <a:pPr marL="0" algn="ctr" defTabSz="914400" rtl="0" eaLnBrk="1" fontAlgn="b" latinLnBrk="0" hangingPunct="1"/>
                      <a:r>
                        <a:rPr lang="en-US" sz="1400" u="none" strike="noStrike" kern="1200" dirty="0">
                          <a:solidFill>
                            <a:schemeClr val="dk1"/>
                          </a:solidFill>
                          <a:effectLst/>
                          <a:latin typeface="+mn-lt"/>
                          <a:ea typeface="+mn-ea"/>
                          <a:cs typeface="+mn-cs"/>
                        </a:rPr>
                        <a:t>2</a:t>
                      </a:r>
                    </a:p>
                  </a:txBody>
                  <a:tcPr marL="9525" marR="9525" marT="9525" marB="0" anchor="b"/>
                </a:tc>
                <a:tc>
                  <a:txBody>
                    <a:bodyPr/>
                    <a:lstStyle/>
                    <a:p>
                      <a:pPr marL="0" algn="ctr" defTabSz="914400" rtl="0" eaLnBrk="1" fontAlgn="b" latinLnBrk="0" hangingPunct="1"/>
                      <a:r>
                        <a:rPr lang="en-US" sz="1400" u="none" strike="noStrike" kern="1200" dirty="0">
                          <a:solidFill>
                            <a:schemeClr val="dk1"/>
                          </a:solidFill>
                          <a:effectLst/>
                          <a:latin typeface="+mn-lt"/>
                          <a:ea typeface="+mn-ea"/>
                          <a:cs typeface="+mn-cs"/>
                        </a:rPr>
                        <a:t> $          58,019,739 </a:t>
                      </a:r>
                    </a:p>
                  </a:txBody>
                  <a:tcPr marL="9525" marR="9525" marT="9525" marB="0" anchor="b"/>
                </a:tc>
                <a:extLst>
                  <a:ext uri="{0D108BD9-81ED-4DB2-BD59-A6C34878D82A}">
                    <a16:rowId xmlns:a16="http://schemas.microsoft.com/office/drawing/2014/main" val="3541997546"/>
                  </a:ext>
                </a:extLst>
              </a:tr>
              <a:tr h="407182">
                <a:tc>
                  <a:txBody>
                    <a:bodyPr/>
                    <a:lstStyle/>
                    <a:p>
                      <a:pPr algn="l" fontAlgn="b"/>
                      <a:r>
                        <a:rPr lang="en-US" sz="1400" u="none" strike="noStrike" dirty="0">
                          <a:effectLst/>
                        </a:rPr>
                        <a:t>Total</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marL="0" algn="ctr" defTabSz="914400" rtl="0" eaLnBrk="1" fontAlgn="b" latinLnBrk="0" hangingPunct="1"/>
                      <a:r>
                        <a:rPr lang="en-US" sz="1400" u="none" strike="noStrike" kern="1200" dirty="0">
                          <a:solidFill>
                            <a:schemeClr val="dk1"/>
                          </a:solidFill>
                          <a:effectLst/>
                          <a:highlight>
                            <a:srgbClr val="FFFF00"/>
                          </a:highlight>
                          <a:latin typeface="+mn-lt"/>
                          <a:ea typeface="+mn-ea"/>
                          <a:cs typeface="+mn-cs"/>
                        </a:rPr>
                        <a:t>25</a:t>
                      </a:r>
                    </a:p>
                  </a:txBody>
                  <a:tcPr marL="9525" marR="9525" marT="9525" marB="0" anchor="b"/>
                </a:tc>
                <a:tc>
                  <a:txBody>
                    <a:bodyPr/>
                    <a:lstStyle/>
                    <a:p>
                      <a:pPr marL="0" algn="ctr" defTabSz="914400" rtl="0" eaLnBrk="1" fontAlgn="b" latinLnBrk="0" hangingPunct="1"/>
                      <a:r>
                        <a:rPr lang="en-US" sz="1400" u="none" strike="noStrike" kern="1200" dirty="0">
                          <a:solidFill>
                            <a:schemeClr val="dk1"/>
                          </a:solidFill>
                          <a:effectLst/>
                          <a:latin typeface="+mn-lt"/>
                          <a:ea typeface="+mn-ea"/>
                          <a:cs typeface="+mn-cs"/>
                        </a:rPr>
                        <a:t> $  733,222,308 </a:t>
                      </a:r>
                    </a:p>
                  </a:txBody>
                  <a:tcPr marL="9525" marR="9525" marT="9525" marB="0" anchor="b"/>
                </a:tc>
                <a:tc>
                  <a:txBody>
                    <a:bodyPr/>
                    <a:lstStyle/>
                    <a:p>
                      <a:pPr marL="0" algn="ctr" defTabSz="914400" rtl="0" eaLnBrk="1" fontAlgn="b" latinLnBrk="0" hangingPunct="1"/>
                      <a:r>
                        <a:rPr lang="en-US" sz="1400" u="none" strike="noStrike" kern="1200" dirty="0">
                          <a:solidFill>
                            <a:schemeClr val="dk1"/>
                          </a:solidFill>
                          <a:effectLst/>
                          <a:highlight>
                            <a:srgbClr val="FFFF00"/>
                          </a:highlight>
                          <a:latin typeface="+mn-lt"/>
                          <a:ea typeface="+mn-ea"/>
                          <a:cs typeface="+mn-cs"/>
                        </a:rPr>
                        <a:t>64</a:t>
                      </a:r>
                    </a:p>
                  </a:txBody>
                  <a:tcPr marL="9525" marR="9525" marT="9525" marB="0" anchor="b"/>
                </a:tc>
                <a:tc>
                  <a:txBody>
                    <a:bodyPr/>
                    <a:lstStyle/>
                    <a:p>
                      <a:pPr marL="0" algn="ctr" defTabSz="914400" rtl="0" eaLnBrk="1" fontAlgn="b" latinLnBrk="0" hangingPunct="1"/>
                      <a:r>
                        <a:rPr lang="en-US" sz="1400" u="none" strike="noStrike" kern="1200" dirty="0">
                          <a:solidFill>
                            <a:schemeClr val="dk1"/>
                          </a:solidFill>
                          <a:effectLst/>
                          <a:latin typeface="+mn-lt"/>
                          <a:ea typeface="+mn-ea"/>
                          <a:cs typeface="+mn-cs"/>
                        </a:rPr>
                        <a:t> $        712,105,821 </a:t>
                      </a:r>
                    </a:p>
                  </a:txBody>
                  <a:tcPr marL="9525" marR="9525" marT="9525" marB="0" anchor="b"/>
                </a:tc>
                <a:extLst>
                  <a:ext uri="{0D108BD9-81ED-4DB2-BD59-A6C34878D82A}">
                    <a16:rowId xmlns:a16="http://schemas.microsoft.com/office/drawing/2014/main" val="820667796"/>
                  </a:ext>
                </a:extLst>
              </a:tr>
            </a:tbl>
          </a:graphicData>
        </a:graphic>
      </p:graphicFrame>
    </p:spTree>
    <p:extLst>
      <p:ext uri="{BB962C8B-B14F-4D97-AF65-F5344CB8AC3E}">
        <p14:creationId xmlns:p14="http://schemas.microsoft.com/office/powerpoint/2010/main" val="42407114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CF7E0-0AEE-45E0-BB11-28E59A20ADB6}"/>
              </a:ext>
            </a:extLst>
          </p:cNvPr>
          <p:cNvSpPr>
            <a:spLocks noGrp="1"/>
          </p:cNvSpPr>
          <p:nvPr>
            <p:ph type="title"/>
          </p:nvPr>
        </p:nvSpPr>
        <p:spPr/>
        <p:txBody>
          <a:bodyPr/>
          <a:lstStyle/>
          <a:p>
            <a:r>
              <a:rPr lang="en-US" dirty="0"/>
              <a:t>HARP Key Dates</a:t>
            </a:r>
          </a:p>
        </p:txBody>
      </p:sp>
      <p:sp>
        <p:nvSpPr>
          <p:cNvPr id="3" name="Content Placeholder 2">
            <a:extLst>
              <a:ext uri="{FF2B5EF4-FFF2-40B4-BE49-F238E27FC236}">
                <a16:creationId xmlns:a16="http://schemas.microsoft.com/office/drawing/2014/main" id="{D815AB27-E8D4-44C0-8193-EBC10F6DB56C}"/>
              </a:ext>
            </a:extLst>
          </p:cNvPr>
          <p:cNvSpPr>
            <a:spLocks noGrp="1"/>
          </p:cNvSpPr>
          <p:nvPr>
            <p:ph idx="1"/>
          </p:nvPr>
        </p:nvSpPr>
        <p:spPr>
          <a:xfrm>
            <a:off x="838200" y="1540565"/>
            <a:ext cx="10515600" cy="4636398"/>
          </a:xfrm>
        </p:spPr>
        <p:txBody>
          <a:bodyPr>
            <a:normAutofit/>
          </a:bodyPr>
          <a:lstStyle/>
          <a:p>
            <a:pPr marL="0" indent="0">
              <a:buClr>
                <a:srgbClr val="CCB066"/>
              </a:buClr>
              <a:buNone/>
            </a:pPr>
            <a:endParaRPr lang="en-US" altLang="en-US" dirty="0"/>
          </a:p>
          <a:p>
            <a:pPr>
              <a:lnSpc>
                <a:spcPct val="100000"/>
              </a:lnSpc>
              <a:buClr>
                <a:srgbClr val="CCB066"/>
              </a:buClr>
            </a:pPr>
            <a:r>
              <a:rPr lang="en-US" sz="2700" dirty="0"/>
              <a:t>May 4, 2023</a:t>
            </a:r>
            <a:r>
              <a:rPr lang="en-US" dirty="0"/>
              <a:t>	- Estimated IGT Settlement Date</a:t>
            </a:r>
            <a:r>
              <a:rPr lang="en-US" altLang="en-US" dirty="0"/>
              <a:t> (PY2 2</a:t>
            </a:r>
            <a:r>
              <a:rPr lang="en-US" altLang="en-US" baseline="30000" dirty="0"/>
              <a:t>nd</a:t>
            </a:r>
            <a:r>
              <a:rPr lang="en-US" altLang="en-US" dirty="0"/>
              <a:t> IGT)</a:t>
            </a:r>
          </a:p>
          <a:p>
            <a:pPr>
              <a:lnSpc>
                <a:spcPct val="100000"/>
              </a:lnSpc>
              <a:buClr>
                <a:srgbClr val="CCB066"/>
              </a:buClr>
            </a:pPr>
            <a:r>
              <a:rPr lang="en-US" sz="2700" dirty="0"/>
              <a:t>May 31, 2023</a:t>
            </a:r>
            <a:r>
              <a:rPr lang="en-US" dirty="0"/>
              <a:t>	- Estimated Payment (PY2 2</a:t>
            </a:r>
            <a:r>
              <a:rPr lang="en-US" baseline="30000" dirty="0"/>
              <a:t>nd</a:t>
            </a:r>
            <a:r>
              <a:rPr lang="en-US" dirty="0"/>
              <a:t> Payment)</a:t>
            </a:r>
          </a:p>
          <a:p>
            <a:pPr>
              <a:lnSpc>
                <a:spcPct val="100000"/>
              </a:lnSpc>
              <a:buClr>
                <a:srgbClr val="CCB066"/>
              </a:buClr>
            </a:pPr>
            <a:r>
              <a:rPr lang="en-US" sz="2700" dirty="0"/>
              <a:t>January 5, 2024</a:t>
            </a:r>
            <a:r>
              <a:rPr lang="en-US" dirty="0"/>
              <a:t>	- Estimated Settlement Date</a:t>
            </a:r>
            <a:r>
              <a:rPr lang="en-US" altLang="en-US" dirty="0"/>
              <a:t> (PY3 1</a:t>
            </a:r>
            <a:r>
              <a:rPr lang="en-US" altLang="en-US" baseline="30000" dirty="0"/>
              <a:t>st</a:t>
            </a:r>
            <a:r>
              <a:rPr lang="en-US" altLang="en-US" dirty="0"/>
              <a:t> IGT)</a:t>
            </a:r>
          </a:p>
          <a:p>
            <a:pPr>
              <a:lnSpc>
                <a:spcPct val="100000"/>
              </a:lnSpc>
              <a:buClr>
                <a:srgbClr val="CCB066"/>
              </a:buClr>
            </a:pPr>
            <a:r>
              <a:rPr lang="en-US" altLang="en-US" sz="2700" dirty="0"/>
              <a:t>January 31, 2024</a:t>
            </a:r>
            <a:r>
              <a:rPr lang="en-US" altLang="en-US" dirty="0"/>
              <a:t>	- Estimated </a:t>
            </a:r>
            <a:r>
              <a:rPr lang="en-US" dirty="0"/>
              <a:t>Payment (PY3 1</a:t>
            </a:r>
            <a:r>
              <a:rPr lang="en-US" baseline="30000" dirty="0"/>
              <a:t>st</a:t>
            </a:r>
            <a:r>
              <a:rPr lang="en-US" dirty="0"/>
              <a:t> Payment)</a:t>
            </a:r>
          </a:p>
          <a:p>
            <a:pPr>
              <a:lnSpc>
                <a:spcPct val="100000"/>
              </a:lnSpc>
              <a:buClr>
                <a:srgbClr val="CCB066"/>
              </a:buClr>
            </a:pPr>
            <a:endParaRPr lang="en-US" altLang="en-US" dirty="0"/>
          </a:p>
          <a:p>
            <a:pPr marL="0" indent="0">
              <a:lnSpc>
                <a:spcPct val="150000"/>
              </a:lnSpc>
              <a:buClr>
                <a:srgbClr val="CCB066"/>
              </a:buClr>
              <a:buNone/>
            </a:pPr>
            <a:endParaRPr lang="en-US" dirty="0"/>
          </a:p>
        </p:txBody>
      </p:sp>
    </p:spTree>
    <p:extLst>
      <p:ext uri="{BB962C8B-B14F-4D97-AF65-F5344CB8AC3E}">
        <p14:creationId xmlns:p14="http://schemas.microsoft.com/office/powerpoint/2010/main" val="3782728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61B9736-E091-C64D-5A8C-59CFE8D15301}"/>
              </a:ext>
            </a:extLst>
          </p:cNvPr>
          <p:cNvSpPr>
            <a:spLocks noGrp="1"/>
          </p:cNvSpPr>
          <p:nvPr>
            <p:ph type="ctrTitle"/>
          </p:nvPr>
        </p:nvSpPr>
        <p:spPr/>
        <p:txBody>
          <a:bodyPr/>
          <a:lstStyle/>
          <a:p>
            <a:r>
              <a:rPr lang="en-US" dirty="0">
                <a:solidFill>
                  <a:schemeClr val="tx1"/>
                </a:solidFill>
              </a:rPr>
              <a:t>Reimbursement Update</a:t>
            </a:r>
          </a:p>
        </p:txBody>
      </p:sp>
      <p:sp>
        <p:nvSpPr>
          <p:cNvPr id="5" name="Subtitle 4">
            <a:extLst>
              <a:ext uri="{FF2B5EF4-FFF2-40B4-BE49-F238E27FC236}">
                <a16:creationId xmlns:a16="http://schemas.microsoft.com/office/drawing/2014/main" id="{91D65406-7A5C-A326-F911-D8477F84F856}"/>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2483736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EB875-06E7-CACE-931B-2DACA75C10C3}"/>
              </a:ext>
            </a:extLst>
          </p:cNvPr>
          <p:cNvSpPr>
            <a:spLocks noGrp="1"/>
          </p:cNvSpPr>
          <p:nvPr>
            <p:ph type="title"/>
          </p:nvPr>
        </p:nvSpPr>
        <p:spPr/>
        <p:txBody>
          <a:bodyPr/>
          <a:lstStyle/>
          <a:p>
            <a:r>
              <a:rPr lang="en-US" dirty="0"/>
              <a:t>TIPPS</a:t>
            </a:r>
          </a:p>
        </p:txBody>
      </p:sp>
      <p:sp>
        <p:nvSpPr>
          <p:cNvPr id="3" name="Content Placeholder 2">
            <a:extLst>
              <a:ext uri="{FF2B5EF4-FFF2-40B4-BE49-F238E27FC236}">
                <a16:creationId xmlns:a16="http://schemas.microsoft.com/office/drawing/2014/main" id="{E6FE09AB-ED63-0C46-621C-225A5929410C}"/>
              </a:ext>
            </a:extLst>
          </p:cNvPr>
          <p:cNvSpPr>
            <a:spLocks noGrp="1"/>
          </p:cNvSpPr>
          <p:nvPr>
            <p:ph idx="1"/>
          </p:nvPr>
        </p:nvSpPr>
        <p:spPr/>
        <p:txBody>
          <a:bodyPr/>
          <a:lstStyle/>
          <a:p>
            <a:r>
              <a:rPr lang="en-US" dirty="0"/>
              <a:t>Very little rural participation</a:t>
            </a:r>
          </a:p>
          <a:p>
            <a:r>
              <a:rPr lang="en-US" dirty="0"/>
              <a:t>Mainly an urban program &amp; a governmental teaching program.</a:t>
            </a:r>
          </a:p>
          <a:p>
            <a:r>
              <a:rPr lang="en-US" dirty="0"/>
              <a:t>Slides have data if you want it.</a:t>
            </a:r>
          </a:p>
        </p:txBody>
      </p:sp>
    </p:spTree>
    <p:extLst>
      <p:ext uri="{BB962C8B-B14F-4D97-AF65-F5344CB8AC3E}">
        <p14:creationId xmlns:p14="http://schemas.microsoft.com/office/powerpoint/2010/main" val="31633449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CF7E0-0AEE-45E0-BB11-28E59A20ADB6}"/>
              </a:ext>
            </a:extLst>
          </p:cNvPr>
          <p:cNvSpPr>
            <a:spLocks noGrp="1"/>
          </p:cNvSpPr>
          <p:nvPr>
            <p:ph type="title"/>
          </p:nvPr>
        </p:nvSpPr>
        <p:spPr>
          <a:xfrm>
            <a:off x="838200" y="365125"/>
            <a:ext cx="10515600" cy="1573005"/>
          </a:xfrm>
        </p:spPr>
        <p:txBody>
          <a:bodyPr>
            <a:normAutofit/>
          </a:bodyPr>
          <a:lstStyle/>
          <a:p>
            <a:r>
              <a:rPr lang="en-US" sz="3600" dirty="0"/>
              <a:t>TIPPS Y2 R2 Reporting- Due April 30</a:t>
            </a:r>
            <a:r>
              <a:rPr lang="en-US" sz="3600" baseline="30000" dirty="0"/>
              <a:t>th</a:t>
            </a:r>
            <a:br>
              <a:rPr lang="en-US" sz="4000" baseline="30000" dirty="0"/>
            </a:br>
            <a:r>
              <a:rPr lang="en-US" dirty="0"/>
              <a:t>TIPPS Reporting- Proposed Year 3</a:t>
            </a:r>
          </a:p>
        </p:txBody>
      </p:sp>
      <p:sp>
        <p:nvSpPr>
          <p:cNvPr id="3" name="Content Placeholder 2">
            <a:extLst>
              <a:ext uri="{FF2B5EF4-FFF2-40B4-BE49-F238E27FC236}">
                <a16:creationId xmlns:a16="http://schemas.microsoft.com/office/drawing/2014/main" id="{D815AB27-E8D4-44C0-8193-EBC10F6DB56C}"/>
              </a:ext>
            </a:extLst>
          </p:cNvPr>
          <p:cNvSpPr>
            <a:spLocks noGrp="1"/>
          </p:cNvSpPr>
          <p:nvPr>
            <p:ph idx="1"/>
          </p:nvPr>
        </p:nvSpPr>
        <p:spPr>
          <a:xfrm>
            <a:off x="838200" y="1848678"/>
            <a:ext cx="10515600" cy="4572000"/>
          </a:xfrm>
        </p:spPr>
        <p:txBody>
          <a:bodyPr>
            <a:normAutofit fontScale="70000" lnSpcReduction="20000"/>
          </a:bodyPr>
          <a:lstStyle/>
          <a:p>
            <a:pPr>
              <a:buClr>
                <a:srgbClr val="CCB066"/>
              </a:buClr>
            </a:pPr>
            <a:r>
              <a:rPr lang="en-US" sz="3200" dirty="0"/>
              <a:t>Component 1 Reporting</a:t>
            </a:r>
          </a:p>
          <a:p>
            <a:pPr lvl="1">
              <a:buFont typeface="Wingdings" panose="05000000000000000000" pitchFamily="2" charset="2"/>
              <a:buChar char="Ø"/>
            </a:pPr>
            <a:r>
              <a:rPr lang="en-US" sz="2800" dirty="0">
                <a:solidFill>
                  <a:srgbClr val="FF0000"/>
                </a:solidFill>
              </a:rPr>
              <a:t>Proposed Change from 8 Reported Measures to 3</a:t>
            </a:r>
          </a:p>
          <a:p>
            <a:pPr marL="914400" lvl="1" indent="-457200">
              <a:buFont typeface="+mj-lt"/>
              <a:buAutoNum type="arabicPeriod"/>
            </a:pPr>
            <a:r>
              <a:rPr lang="en-US" dirty="0"/>
              <a:t>Influenza Immunization</a:t>
            </a:r>
          </a:p>
          <a:p>
            <a:pPr marL="914400" lvl="1" indent="-457200">
              <a:buFont typeface="+mj-lt"/>
              <a:buAutoNum type="arabicPeriod"/>
            </a:pPr>
            <a:r>
              <a:rPr lang="en-US" dirty="0"/>
              <a:t>Tobacco  Use:  Screening &amp; Cessation Intervention</a:t>
            </a:r>
          </a:p>
          <a:p>
            <a:pPr marL="914400" lvl="1" indent="-457200">
              <a:buFont typeface="+mj-lt"/>
              <a:buAutoNum type="arabicPeriod"/>
            </a:pPr>
            <a:r>
              <a:rPr lang="en-US" dirty="0"/>
              <a:t>Tobacco Use and Help with Quitting Among Adolescents (Previously in Comp 2)	</a:t>
            </a:r>
          </a:p>
          <a:p>
            <a:pPr>
              <a:buClr>
                <a:srgbClr val="CCB066"/>
              </a:buClr>
            </a:pPr>
            <a:r>
              <a:rPr lang="en-US" sz="3200" dirty="0"/>
              <a:t>Component 2 Reporting</a:t>
            </a:r>
          </a:p>
          <a:p>
            <a:pPr lvl="1">
              <a:buFont typeface="Wingdings" panose="05000000000000000000" pitchFamily="2" charset="2"/>
              <a:buChar char="Ø"/>
            </a:pPr>
            <a:r>
              <a:rPr lang="en-US" sz="2800" dirty="0">
                <a:solidFill>
                  <a:srgbClr val="FF0000"/>
                </a:solidFill>
              </a:rPr>
              <a:t>Proposed Change from 10 Reported Measures to 4</a:t>
            </a:r>
          </a:p>
          <a:p>
            <a:pPr marL="914400" lvl="1" indent="-457200">
              <a:buFont typeface="+mj-lt"/>
              <a:buAutoNum type="arabicPeriod"/>
            </a:pPr>
            <a:r>
              <a:rPr lang="en-US" dirty="0"/>
              <a:t>Childhood Immunization Status (Updated)</a:t>
            </a:r>
          </a:p>
          <a:p>
            <a:pPr marL="914400" lvl="1" indent="-457200">
              <a:buFont typeface="+mj-lt"/>
              <a:buAutoNum type="arabicPeriod"/>
            </a:pPr>
            <a:r>
              <a:rPr lang="en-US" dirty="0"/>
              <a:t>Immunization for Adolescents</a:t>
            </a:r>
          </a:p>
          <a:p>
            <a:pPr marL="914400" lvl="1" indent="-457200">
              <a:buFont typeface="+mj-lt"/>
              <a:buAutoNum type="arabicPeriod"/>
            </a:pPr>
            <a:r>
              <a:rPr lang="en-US" dirty="0"/>
              <a:t>Hemoglobin A1c Testing</a:t>
            </a:r>
          </a:p>
          <a:p>
            <a:pPr marL="914400" lvl="1" indent="-457200">
              <a:buFont typeface="+mj-lt"/>
              <a:buAutoNum type="arabicPeriod"/>
            </a:pPr>
            <a:r>
              <a:rPr lang="en-US" dirty="0"/>
              <a:t>Controlling High Blood Pressure (Updated)</a:t>
            </a:r>
          </a:p>
          <a:p>
            <a:pPr>
              <a:buClr>
                <a:srgbClr val="CCB066"/>
              </a:buClr>
            </a:pPr>
            <a:r>
              <a:rPr lang="en-US" sz="3200" dirty="0"/>
              <a:t>Component 3 Reporting</a:t>
            </a:r>
          </a:p>
          <a:p>
            <a:pPr lvl="1">
              <a:buFont typeface="Wingdings" panose="05000000000000000000" pitchFamily="2" charset="2"/>
              <a:buChar char="Ø"/>
            </a:pPr>
            <a:r>
              <a:rPr lang="en-US" sz="2800" dirty="0">
                <a:solidFill>
                  <a:srgbClr val="FF0000"/>
                </a:solidFill>
              </a:rPr>
              <a:t>Proposed Change from 6 Reported Measures to 5</a:t>
            </a:r>
          </a:p>
          <a:p>
            <a:pPr marL="914400" lvl="1" indent="-457200">
              <a:buFont typeface="+mj-lt"/>
              <a:buAutoNum type="arabicPeriod"/>
            </a:pPr>
            <a:r>
              <a:rPr lang="en-US" dirty="0"/>
              <a:t>Depression Response at Twelve Months (Updated)</a:t>
            </a:r>
          </a:p>
          <a:p>
            <a:pPr marL="914400" lvl="1" indent="-457200">
              <a:buFont typeface="+mj-lt"/>
              <a:buAutoNum type="arabicPeriod"/>
            </a:pPr>
            <a:r>
              <a:rPr lang="en-US" sz="2400" dirty="0"/>
              <a:t>Health Information Exchange (HIE) Participation</a:t>
            </a:r>
          </a:p>
          <a:p>
            <a:pPr marL="914400" lvl="1" indent="-457200">
              <a:buFont typeface="+mj-lt"/>
              <a:buAutoNum type="arabicPeriod"/>
            </a:pPr>
            <a:r>
              <a:rPr lang="en-US" dirty="0"/>
              <a:t>Screening for Depression &amp; Follow-up Plan (Updated)</a:t>
            </a:r>
          </a:p>
          <a:p>
            <a:endParaRPr lang="en-US" dirty="0"/>
          </a:p>
        </p:txBody>
      </p:sp>
    </p:spTree>
    <p:extLst>
      <p:ext uri="{BB962C8B-B14F-4D97-AF65-F5344CB8AC3E}">
        <p14:creationId xmlns:p14="http://schemas.microsoft.com/office/powerpoint/2010/main" val="35875159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CF7E0-0AEE-45E0-BB11-28E59A20ADB6}"/>
              </a:ext>
            </a:extLst>
          </p:cNvPr>
          <p:cNvSpPr>
            <a:spLocks noGrp="1"/>
          </p:cNvSpPr>
          <p:nvPr>
            <p:ph type="title"/>
          </p:nvPr>
        </p:nvSpPr>
        <p:spPr/>
        <p:txBody>
          <a:bodyPr/>
          <a:lstStyle/>
          <a:p>
            <a:r>
              <a:rPr lang="en-US" dirty="0"/>
              <a:t>TIPPS Key Dates</a:t>
            </a:r>
          </a:p>
        </p:txBody>
      </p:sp>
      <p:sp>
        <p:nvSpPr>
          <p:cNvPr id="3" name="Content Placeholder 2">
            <a:extLst>
              <a:ext uri="{FF2B5EF4-FFF2-40B4-BE49-F238E27FC236}">
                <a16:creationId xmlns:a16="http://schemas.microsoft.com/office/drawing/2014/main" id="{D815AB27-E8D4-44C0-8193-EBC10F6DB56C}"/>
              </a:ext>
            </a:extLst>
          </p:cNvPr>
          <p:cNvSpPr>
            <a:spLocks noGrp="1"/>
          </p:cNvSpPr>
          <p:nvPr>
            <p:ph idx="1"/>
          </p:nvPr>
        </p:nvSpPr>
        <p:spPr>
          <a:xfrm>
            <a:off x="838200" y="1540565"/>
            <a:ext cx="10661374" cy="4636398"/>
          </a:xfrm>
        </p:spPr>
        <p:txBody>
          <a:bodyPr>
            <a:normAutofit fontScale="92500" lnSpcReduction="10000"/>
          </a:bodyPr>
          <a:lstStyle/>
          <a:p>
            <a:pPr marL="0" indent="0">
              <a:buClr>
                <a:srgbClr val="CCB066"/>
              </a:buClr>
              <a:buNone/>
            </a:pPr>
            <a:endParaRPr lang="en-US" altLang="en-US" dirty="0"/>
          </a:p>
          <a:p>
            <a:pPr>
              <a:lnSpc>
                <a:spcPct val="100000"/>
              </a:lnSpc>
              <a:buClr>
                <a:srgbClr val="CCB066"/>
              </a:buClr>
            </a:pPr>
            <a:r>
              <a:rPr lang="en-US" altLang="en-US" sz="2700" dirty="0"/>
              <a:t>April 30, 2023		- </a:t>
            </a:r>
            <a:r>
              <a:rPr lang="en-US" sz="2700" dirty="0"/>
              <a:t>PY2, Round 2 Reporting Due to HHSC</a:t>
            </a:r>
            <a:endParaRPr lang="en-US" altLang="en-US" sz="2700" dirty="0"/>
          </a:p>
          <a:p>
            <a:pPr marL="4229100" lvl="8">
              <a:lnSpc>
                <a:spcPct val="100000"/>
              </a:lnSpc>
              <a:spcBef>
                <a:spcPts val="0"/>
              </a:spcBef>
            </a:pPr>
            <a:r>
              <a:rPr lang="en-US" dirty="0">
                <a:solidFill>
                  <a:srgbClr val="001E55"/>
                </a:solidFill>
                <a:latin typeface="Times New Roman" panose="02020603050405020304" pitchFamily="18" charset="0"/>
                <a:cs typeface="Times New Roman" panose="02020603050405020304" pitchFamily="18" charset="0"/>
              </a:rPr>
              <a:t>Measurement period January 1, 2022- December 31, 2022 </a:t>
            </a:r>
          </a:p>
          <a:p>
            <a:pPr marL="4229100" lvl="8">
              <a:lnSpc>
                <a:spcPct val="100000"/>
              </a:lnSpc>
              <a:spcBef>
                <a:spcPts val="0"/>
              </a:spcBef>
            </a:pPr>
            <a:r>
              <a:rPr lang="en-US" dirty="0">
                <a:solidFill>
                  <a:srgbClr val="001E55"/>
                </a:solidFill>
                <a:latin typeface="Times New Roman" panose="02020603050405020304" pitchFamily="18" charset="0"/>
                <a:cs typeface="Times New Roman" panose="02020603050405020304" pitchFamily="18" charset="0"/>
              </a:rPr>
              <a:t>Office Hours for Reporting Questions</a:t>
            </a:r>
          </a:p>
          <a:p>
            <a:pPr marL="4000500" lvl="8" indent="0">
              <a:lnSpc>
                <a:spcPct val="100000"/>
              </a:lnSpc>
              <a:spcBef>
                <a:spcPts val="0"/>
              </a:spcBef>
              <a:buNone/>
            </a:pPr>
            <a:r>
              <a:rPr lang="en-US" dirty="0">
                <a:solidFill>
                  <a:srgbClr val="001E55"/>
                </a:solidFill>
                <a:latin typeface="Times New Roman" panose="02020603050405020304" pitchFamily="18" charset="0"/>
                <a:cs typeface="Times New Roman" panose="02020603050405020304" pitchFamily="18" charset="0"/>
              </a:rPr>
              <a:t>    </a:t>
            </a:r>
            <a:r>
              <a:rPr lang="en-US" sz="2000" dirty="0">
                <a:solidFill>
                  <a:srgbClr val="001E55"/>
                </a:solidFill>
                <a:latin typeface="Times New Roman" panose="02020603050405020304" pitchFamily="18" charset="0"/>
                <a:cs typeface="Times New Roman" panose="02020603050405020304" pitchFamily="18" charset="0"/>
              </a:rPr>
              <a:t>April 13</a:t>
            </a:r>
            <a:r>
              <a:rPr lang="en-US" sz="2000" baseline="30000" dirty="0">
                <a:solidFill>
                  <a:srgbClr val="001E55"/>
                </a:solidFill>
                <a:latin typeface="Times New Roman" panose="02020603050405020304" pitchFamily="18" charset="0"/>
                <a:cs typeface="Times New Roman" panose="02020603050405020304" pitchFamily="18" charset="0"/>
              </a:rPr>
              <a:t>th</a:t>
            </a:r>
            <a:r>
              <a:rPr lang="en-US" sz="2000" dirty="0">
                <a:solidFill>
                  <a:srgbClr val="001E55"/>
                </a:solidFill>
                <a:latin typeface="Times New Roman" panose="02020603050405020304" pitchFamily="18" charset="0"/>
                <a:cs typeface="Times New Roman" panose="02020603050405020304" pitchFamily="18" charset="0"/>
              </a:rPr>
              <a:t>, 20</a:t>
            </a:r>
            <a:r>
              <a:rPr lang="en-US" sz="2000" baseline="30000" dirty="0">
                <a:solidFill>
                  <a:srgbClr val="001E55"/>
                </a:solidFill>
                <a:latin typeface="Times New Roman" panose="02020603050405020304" pitchFamily="18" charset="0"/>
                <a:cs typeface="Times New Roman" panose="02020603050405020304" pitchFamily="18" charset="0"/>
              </a:rPr>
              <a:t>th</a:t>
            </a:r>
            <a:r>
              <a:rPr lang="en-US" sz="2000" dirty="0">
                <a:solidFill>
                  <a:srgbClr val="001E55"/>
                </a:solidFill>
                <a:latin typeface="Times New Roman" panose="02020603050405020304" pitchFamily="18" charset="0"/>
                <a:cs typeface="Times New Roman" panose="02020603050405020304" pitchFamily="18" charset="0"/>
              </a:rPr>
              <a:t>, and 27</a:t>
            </a:r>
            <a:r>
              <a:rPr lang="en-US" sz="2000" baseline="30000" dirty="0">
                <a:solidFill>
                  <a:srgbClr val="001E55"/>
                </a:solidFill>
                <a:latin typeface="Times New Roman" panose="02020603050405020304" pitchFamily="18" charset="0"/>
                <a:cs typeface="Times New Roman" panose="02020603050405020304" pitchFamily="18" charset="0"/>
              </a:rPr>
              <a:t>th</a:t>
            </a:r>
            <a:r>
              <a:rPr lang="en-US" sz="2000" dirty="0">
                <a:solidFill>
                  <a:srgbClr val="001E55"/>
                </a:solidFill>
                <a:latin typeface="Times New Roman" panose="02020603050405020304" pitchFamily="18" charset="0"/>
                <a:cs typeface="Times New Roman" panose="02020603050405020304" pitchFamily="18" charset="0"/>
              </a:rPr>
              <a:t> 10-10:30 a.m.</a:t>
            </a:r>
            <a:r>
              <a:rPr lang="en-US" dirty="0">
                <a:solidFill>
                  <a:srgbClr val="001E55"/>
                </a:solidFill>
                <a:latin typeface="Times New Roman" panose="02020603050405020304" pitchFamily="18" charset="0"/>
                <a:cs typeface="Times New Roman" panose="02020603050405020304" pitchFamily="18" charset="0"/>
              </a:rPr>
              <a:t> </a:t>
            </a:r>
          </a:p>
          <a:p>
            <a:pPr>
              <a:lnSpc>
                <a:spcPct val="100000"/>
              </a:lnSpc>
              <a:buClr>
                <a:srgbClr val="CCB066"/>
              </a:buClr>
            </a:pPr>
            <a:r>
              <a:rPr lang="en-US" altLang="en-US" sz="2700" dirty="0"/>
              <a:t>June 5, 2023		- Estimated IGT Settlement Date (PY3 1</a:t>
            </a:r>
            <a:r>
              <a:rPr lang="en-US" altLang="en-US" sz="2700" baseline="30000" dirty="0"/>
              <a:t>st</a:t>
            </a:r>
            <a:r>
              <a:rPr lang="en-US" altLang="en-US" sz="2700" dirty="0"/>
              <a:t> IGT)</a:t>
            </a:r>
          </a:p>
          <a:p>
            <a:pPr>
              <a:lnSpc>
                <a:spcPct val="100000"/>
              </a:lnSpc>
              <a:buClr>
                <a:srgbClr val="CCB066"/>
              </a:buClr>
            </a:pPr>
            <a:r>
              <a:rPr lang="en-US" altLang="en-US" sz="2700" dirty="0"/>
              <a:t>June 21- July 22, 2023	- PY2 Corrections Period</a:t>
            </a:r>
          </a:p>
          <a:p>
            <a:pPr>
              <a:lnSpc>
                <a:spcPct val="100000"/>
              </a:lnSpc>
              <a:buClr>
                <a:srgbClr val="CCB066"/>
              </a:buClr>
            </a:pPr>
            <a:r>
              <a:rPr lang="en-US" altLang="en-US" sz="2700" dirty="0"/>
              <a:t>Summer 2023		- PY3 Webinar by </a:t>
            </a:r>
            <a:r>
              <a:rPr lang="en-US" sz="2700" dirty="0"/>
              <a:t>HHSC</a:t>
            </a:r>
            <a:endParaRPr lang="en-US" altLang="en-US" sz="2700" dirty="0"/>
          </a:p>
          <a:p>
            <a:pPr marL="4229100" lvl="8">
              <a:lnSpc>
                <a:spcPct val="100000"/>
              </a:lnSpc>
              <a:spcBef>
                <a:spcPts val="0"/>
              </a:spcBef>
            </a:pPr>
            <a:r>
              <a:rPr lang="en-US" altLang="en-US" dirty="0">
                <a:solidFill>
                  <a:srgbClr val="001E55"/>
                </a:solidFill>
                <a:latin typeface="Times New Roman" panose="02020603050405020304" pitchFamily="18" charset="0"/>
                <a:cs typeface="Times New Roman" panose="02020603050405020304" pitchFamily="18" charset="0"/>
              </a:rPr>
              <a:t>Measures &amp; Specification Changes</a:t>
            </a:r>
            <a:endParaRPr lang="en-US" altLang="en-US" dirty="0"/>
          </a:p>
          <a:p>
            <a:pPr>
              <a:lnSpc>
                <a:spcPct val="100000"/>
              </a:lnSpc>
              <a:buClr>
                <a:srgbClr val="CCB066"/>
              </a:buClr>
            </a:pPr>
            <a:r>
              <a:rPr lang="en-US" sz="2700" dirty="0"/>
              <a:t>October 31, 2023</a:t>
            </a:r>
            <a:r>
              <a:rPr lang="en-US" altLang="en-US" sz="2700" dirty="0"/>
              <a:t> 		</a:t>
            </a:r>
            <a:r>
              <a:rPr lang="en-US" sz="2700" dirty="0"/>
              <a:t>- PY3, Round 1 Reporting Due to HHSC</a:t>
            </a:r>
            <a:endParaRPr lang="en-US" altLang="en-US" sz="2700" dirty="0"/>
          </a:p>
          <a:p>
            <a:pPr marL="4229100" lvl="8">
              <a:lnSpc>
                <a:spcPct val="100000"/>
              </a:lnSpc>
              <a:spcBef>
                <a:spcPts val="0"/>
              </a:spcBef>
            </a:pPr>
            <a:r>
              <a:rPr lang="en-US" dirty="0">
                <a:solidFill>
                  <a:srgbClr val="001E55"/>
                </a:solidFill>
                <a:latin typeface="Times New Roman" panose="02020603050405020304" pitchFamily="18" charset="0"/>
                <a:cs typeface="Times New Roman" panose="02020603050405020304" pitchFamily="18" charset="0"/>
              </a:rPr>
              <a:t>Measurement period January 1, 2023- June 30, 2023 </a:t>
            </a:r>
          </a:p>
          <a:p>
            <a:pPr>
              <a:lnSpc>
                <a:spcPct val="100000"/>
              </a:lnSpc>
              <a:buClr>
                <a:srgbClr val="CCB066"/>
              </a:buClr>
            </a:pPr>
            <a:r>
              <a:rPr lang="en-US" altLang="en-US" sz="2700" dirty="0"/>
              <a:t>November 21, 2023	- Estimated IGT Settlement Date (PY3 2nd IGT)</a:t>
            </a:r>
          </a:p>
          <a:p>
            <a:pPr>
              <a:lnSpc>
                <a:spcPct val="100000"/>
              </a:lnSpc>
              <a:buClr>
                <a:srgbClr val="CCB066"/>
              </a:buClr>
            </a:pPr>
            <a:endParaRPr lang="en-US" altLang="en-US" dirty="0"/>
          </a:p>
        </p:txBody>
      </p:sp>
    </p:spTree>
    <p:extLst>
      <p:ext uri="{BB962C8B-B14F-4D97-AF65-F5344CB8AC3E}">
        <p14:creationId xmlns:p14="http://schemas.microsoft.com/office/powerpoint/2010/main" val="9819743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6739B-2570-4D1C-9F04-851D20406076}"/>
              </a:ext>
            </a:extLst>
          </p:cNvPr>
          <p:cNvSpPr>
            <a:spLocks noGrp="1"/>
          </p:cNvSpPr>
          <p:nvPr>
            <p:ph type="title"/>
          </p:nvPr>
        </p:nvSpPr>
        <p:spPr/>
        <p:txBody>
          <a:bodyPr/>
          <a:lstStyle/>
          <a:p>
            <a:r>
              <a:rPr lang="en-US" dirty="0"/>
              <a:t>DPP Contact Information</a:t>
            </a:r>
          </a:p>
        </p:txBody>
      </p:sp>
      <p:sp>
        <p:nvSpPr>
          <p:cNvPr id="3" name="Content Placeholder 2">
            <a:extLst>
              <a:ext uri="{FF2B5EF4-FFF2-40B4-BE49-F238E27FC236}">
                <a16:creationId xmlns:a16="http://schemas.microsoft.com/office/drawing/2014/main" id="{2243FF5D-1B42-4542-8159-7D6BE152CF99}"/>
              </a:ext>
            </a:extLst>
          </p:cNvPr>
          <p:cNvSpPr>
            <a:spLocks noGrp="1"/>
          </p:cNvSpPr>
          <p:nvPr>
            <p:ph idx="1"/>
          </p:nvPr>
        </p:nvSpPr>
        <p:spPr/>
        <p:txBody>
          <a:bodyPr>
            <a:normAutofit lnSpcReduction="10000"/>
          </a:bodyPr>
          <a:lstStyle/>
          <a:p>
            <a:pPr marL="1257300" lvl="1" indent="-457200">
              <a:lnSpc>
                <a:spcPct val="100000"/>
              </a:lnSpc>
              <a:spcBef>
                <a:spcPts val="0"/>
              </a:spcBef>
            </a:pPr>
            <a:r>
              <a:rPr lang="en-US" sz="2600" dirty="0"/>
              <a:t>Sign-up for Notifications – </a:t>
            </a:r>
          </a:p>
          <a:p>
            <a:pPr marL="1600200" lvl="2" indent="-342900">
              <a:lnSpc>
                <a:spcPct val="100000"/>
              </a:lnSpc>
              <a:spcBef>
                <a:spcPts val="0"/>
              </a:spcBef>
            </a:pPr>
            <a:r>
              <a:rPr lang="en-US" sz="2200" dirty="0"/>
              <a:t>https://service.govdelivery.com/accounts/TXHHSC/subscriber/new</a:t>
            </a:r>
          </a:p>
          <a:p>
            <a:pPr marL="1257300" lvl="2" indent="0">
              <a:lnSpc>
                <a:spcPct val="100000"/>
              </a:lnSpc>
              <a:spcBef>
                <a:spcPts val="0"/>
              </a:spcBef>
              <a:buNone/>
            </a:pPr>
            <a:endParaRPr lang="en-US" sz="2200" dirty="0"/>
          </a:p>
          <a:p>
            <a:pPr marL="1028700" lvl="1">
              <a:lnSpc>
                <a:spcPct val="100000"/>
              </a:lnSpc>
              <a:spcBef>
                <a:spcPts val="0"/>
              </a:spcBef>
            </a:pPr>
            <a:r>
              <a:rPr lang="en-US" altLang="en-US" sz="2600" dirty="0"/>
              <a:t>Measure Specification &amp; Performance Requirement Questions </a:t>
            </a:r>
            <a:r>
              <a:rPr lang="en-US" sz="2600" dirty="0"/>
              <a:t> – </a:t>
            </a:r>
            <a:endParaRPr lang="en-US" altLang="en-US" sz="2600" dirty="0"/>
          </a:p>
          <a:p>
            <a:pPr marL="1600200" lvl="2" indent="-342900">
              <a:lnSpc>
                <a:spcPct val="100000"/>
              </a:lnSpc>
              <a:spcBef>
                <a:spcPts val="0"/>
              </a:spcBef>
            </a:pPr>
            <a:r>
              <a:rPr lang="en-US" altLang="en-US" sz="2200" dirty="0"/>
              <a:t>DPPQuality@hhs.texas.gov</a:t>
            </a:r>
          </a:p>
          <a:p>
            <a:pPr marL="1257300" lvl="2" indent="0">
              <a:lnSpc>
                <a:spcPct val="100000"/>
              </a:lnSpc>
              <a:spcBef>
                <a:spcPts val="0"/>
              </a:spcBef>
              <a:buNone/>
            </a:pPr>
            <a:endParaRPr lang="en-US" altLang="en-US" sz="2200" dirty="0"/>
          </a:p>
          <a:p>
            <a:pPr marL="1028700" lvl="1">
              <a:lnSpc>
                <a:spcPct val="100000"/>
              </a:lnSpc>
              <a:spcBef>
                <a:spcPts val="0"/>
              </a:spcBef>
            </a:pPr>
            <a:r>
              <a:rPr lang="en-US" altLang="en-US" sz="2600" dirty="0"/>
              <a:t>Financial, Eligibility, and IGT Questions </a:t>
            </a:r>
            <a:r>
              <a:rPr lang="en-US" sz="2600" dirty="0"/>
              <a:t> – </a:t>
            </a:r>
            <a:endParaRPr lang="en-US" altLang="en-US" sz="2600" dirty="0"/>
          </a:p>
          <a:p>
            <a:pPr marL="1600200" lvl="2" indent="-342900">
              <a:lnSpc>
                <a:spcPct val="100000"/>
              </a:lnSpc>
              <a:spcBef>
                <a:spcPts val="0"/>
              </a:spcBef>
            </a:pPr>
            <a:r>
              <a:rPr lang="en-US" altLang="en-US" sz="2200" dirty="0"/>
              <a:t>CHIRP, RAPPS, HARP  	PFD_Hospitals@hhsc.state.tx.us</a:t>
            </a:r>
          </a:p>
          <a:p>
            <a:pPr marL="1600200" lvl="2" indent="-342900">
              <a:lnSpc>
                <a:spcPct val="100000"/>
              </a:lnSpc>
              <a:spcBef>
                <a:spcPts val="0"/>
              </a:spcBef>
            </a:pPr>
            <a:r>
              <a:rPr lang="en-US" altLang="en-US" sz="2200" dirty="0"/>
              <a:t>TIPPS  			PFD_TIPPS@hhs.texas.gov</a:t>
            </a:r>
          </a:p>
          <a:p>
            <a:pPr marL="1600200" lvl="2" indent="-342900">
              <a:lnSpc>
                <a:spcPct val="100000"/>
              </a:lnSpc>
              <a:spcBef>
                <a:spcPts val="0"/>
              </a:spcBef>
            </a:pPr>
            <a:r>
              <a:rPr lang="en-US" altLang="en-US" sz="2200" dirty="0"/>
              <a:t>DPP BHS	  		PFD_DPPBHS@hhs.texas.gov</a:t>
            </a:r>
          </a:p>
          <a:p>
            <a:pPr marL="1257300" lvl="2" indent="0">
              <a:lnSpc>
                <a:spcPct val="100000"/>
              </a:lnSpc>
              <a:spcBef>
                <a:spcPts val="0"/>
              </a:spcBef>
              <a:buNone/>
            </a:pPr>
            <a:endParaRPr lang="en-US" altLang="en-US" sz="2200" dirty="0"/>
          </a:p>
          <a:p>
            <a:pPr marL="1028700" lvl="1">
              <a:lnSpc>
                <a:spcPct val="100000"/>
              </a:lnSpc>
              <a:spcBef>
                <a:spcPts val="0"/>
              </a:spcBef>
            </a:pPr>
            <a:r>
              <a:rPr lang="en-US" altLang="en-US" sz="2600" dirty="0"/>
              <a:t>LoFTS Questions </a:t>
            </a:r>
            <a:r>
              <a:rPr lang="en-US" sz="2600" dirty="0"/>
              <a:t> – </a:t>
            </a:r>
            <a:endParaRPr lang="en-US" altLang="en-US" sz="2600" dirty="0"/>
          </a:p>
          <a:p>
            <a:pPr marL="1600200" lvl="2" indent="-342900">
              <a:lnSpc>
                <a:spcPct val="100000"/>
              </a:lnSpc>
              <a:spcBef>
                <a:spcPts val="0"/>
              </a:spcBef>
            </a:pPr>
            <a:r>
              <a:rPr lang="en-US" altLang="en-US" sz="2200" dirty="0"/>
              <a:t>PFD_LFM@hhs.texas.gov</a:t>
            </a:r>
            <a:endParaRPr lang="en-US" altLang="en-US" dirty="0"/>
          </a:p>
        </p:txBody>
      </p:sp>
    </p:spTree>
    <p:extLst>
      <p:ext uri="{BB962C8B-B14F-4D97-AF65-F5344CB8AC3E}">
        <p14:creationId xmlns:p14="http://schemas.microsoft.com/office/powerpoint/2010/main" val="23365508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6739B-2570-4D1C-9F04-851D20406076}"/>
              </a:ext>
            </a:extLst>
          </p:cNvPr>
          <p:cNvSpPr>
            <a:spLocks noGrp="1"/>
          </p:cNvSpPr>
          <p:nvPr>
            <p:ph type="title"/>
          </p:nvPr>
        </p:nvSpPr>
        <p:spPr/>
        <p:txBody>
          <a:bodyPr/>
          <a:lstStyle/>
          <a:p>
            <a:r>
              <a:rPr lang="en-US" dirty="0"/>
              <a:t>Do we miss our Anchor calls?</a:t>
            </a:r>
          </a:p>
        </p:txBody>
      </p:sp>
      <p:sp>
        <p:nvSpPr>
          <p:cNvPr id="3" name="Content Placeholder 2">
            <a:extLst>
              <a:ext uri="{FF2B5EF4-FFF2-40B4-BE49-F238E27FC236}">
                <a16:creationId xmlns:a16="http://schemas.microsoft.com/office/drawing/2014/main" id="{2243FF5D-1B42-4542-8159-7D6BE152CF99}"/>
              </a:ext>
            </a:extLst>
          </p:cNvPr>
          <p:cNvSpPr>
            <a:spLocks noGrp="1"/>
          </p:cNvSpPr>
          <p:nvPr>
            <p:ph idx="1"/>
          </p:nvPr>
        </p:nvSpPr>
        <p:spPr/>
        <p:txBody>
          <a:bodyPr>
            <a:normAutofit fontScale="92500" lnSpcReduction="20000"/>
          </a:bodyPr>
          <a:lstStyle/>
          <a:p>
            <a:pPr marL="1257300" lvl="1" indent="-457200">
              <a:lnSpc>
                <a:spcPct val="100000"/>
              </a:lnSpc>
              <a:spcBef>
                <a:spcPts val="0"/>
              </a:spcBef>
            </a:pPr>
            <a:r>
              <a:rPr lang="en-US" sz="2600" dirty="0"/>
              <a:t>We think, based on the feedback from our clients that we need to have these types of calls periodically. </a:t>
            </a:r>
          </a:p>
          <a:p>
            <a:pPr marL="1714500" lvl="2" indent="-457200">
              <a:lnSpc>
                <a:spcPct val="100000"/>
              </a:lnSpc>
              <a:spcBef>
                <a:spcPts val="0"/>
              </a:spcBef>
            </a:pPr>
            <a:r>
              <a:rPr lang="en-US" sz="2200" dirty="0"/>
              <a:t>CHIRP and other applications</a:t>
            </a:r>
          </a:p>
          <a:p>
            <a:pPr marL="1714500" lvl="2" indent="-457200">
              <a:lnSpc>
                <a:spcPct val="100000"/>
              </a:lnSpc>
              <a:spcBef>
                <a:spcPts val="0"/>
              </a:spcBef>
            </a:pPr>
            <a:r>
              <a:rPr lang="en-US" sz="2200" dirty="0"/>
              <a:t>Reporting questions</a:t>
            </a:r>
          </a:p>
          <a:p>
            <a:pPr marL="1714500" lvl="2" indent="-457200">
              <a:lnSpc>
                <a:spcPct val="100000"/>
              </a:lnSpc>
              <a:spcBef>
                <a:spcPts val="0"/>
              </a:spcBef>
            </a:pPr>
            <a:r>
              <a:rPr lang="en-US" sz="2200" dirty="0"/>
              <a:t>A rural friendly call, not dominated by the major health systems.</a:t>
            </a:r>
          </a:p>
          <a:p>
            <a:pPr marL="1257300" lvl="1" indent="-457200">
              <a:lnSpc>
                <a:spcPct val="100000"/>
              </a:lnSpc>
              <a:spcBef>
                <a:spcPts val="0"/>
              </a:spcBef>
            </a:pPr>
            <a:endParaRPr lang="en-US" sz="2600" dirty="0"/>
          </a:p>
          <a:p>
            <a:pPr marL="1257300" lvl="1" indent="-457200">
              <a:lnSpc>
                <a:spcPct val="100000"/>
              </a:lnSpc>
              <a:spcBef>
                <a:spcPts val="0"/>
              </a:spcBef>
            </a:pPr>
            <a:r>
              <a:rPr lang="en-US" sz="2600" dirty="0"/>
              <a:t>Two ideas</a:t>
            </a:r>
          </a:p>
          <a:p>
            <a:pPr marL="1714500" lvl="2" indent="-457200">
              <a:lnSpc>
                <a:spcPct val="100000"/>
              </a:lnSpc>
              <a:spcBef>
                <a:spcPts val="0"/>
              </a:spcBef>
            </a:pPr>
            <a:r>
              <a:rPr lang="en-US" sz="2200" dirty="0"/>
              <a:t>A cloud depository of all the HHSC materials, even those that are outdated</a:t>
            </a:r>
          </a:p>
          <a:p>
            <a:pPr marL="1714500" lvl="2" indent="-457200">
              <a:lnSpc>
                <a:spcPct val="100000"/>
              </a:lnSpc>
              <a:spcBef>
                <a:spcPts val="0"/>
              </a:spcBef>
            </a:pPr>
            <a:r>
              <a:rPr lang="en-US" sz="2200" dirty="0"/>
              <a:t>Hosting a “Anchor” type call, by region or other…  Me may not know the answer, but at least we will try and find it.  And its free…  </a:t>
            </a:r>
          </a:p>
          <a:p>
            <a:pPr marL="1257300" lvl="1" indent="-457200">
              <a:lnSpc>
                <a:spcPct val="100000"/>
              </a:lnSpc>
              <a:spcBef>
                <a:spcPts val="0"/>
              </a:spcBef>
            </a:pPr>
            <a:endParaRPr lang="en-US" sz="2600" dirty="0"/>
          </a:p>
          <a:p>
            <a:pPr marL="1257300" lvl="1" indent="-457200">
              <a:lnSpc>
                <a:spcPct val="100000"/>
              </a:lnSpc>
              <a:spcBef>
                <a:spcPts val="0"/>
              </a:spcBef>
            </a:pPr>
            <a:r>
              <a:rPr lang="en-US" sz="2600" dirty="0"/>
              <a:t>If you are interested in these types of calls, please email </a:t>
            </a:r>
          </a:p>
          <a:p>
            <a:pPr marL="1257300" lvl="1" indent="-457200">
              <a:lnSpc>
                <a:spcPct val="100000"/>
              </a:lnSpc>
              <a:spcBef>
                <a:spcPts val="0"/>
              </a:spcBef>
            </a:pPr>
            <a:endParaRPr lang="en-US" sz="2600" dirty="0"/>
          </a:p>
          <a:p>
            <a:pPr marL="800100" lvl="1" indent="0" algn="ctr">
              <a:lnSpc>
                <a:spcPct val="100000"/>
              </a:lnSpc>
              <a:spcBef>
                <a:spcPts val="0"/>
              </a:spcBef>
              <a:buNone/>
            </a:pPr>
            <a:r>
              <a:rPr lang="en-US" sz="2600" dirty="0"/>
              <a:t>Sherri Powell – sherrip@dhcg.com</a:t>
            </a:r>
            <a:endParaRPr lang="en-US" altLang="en-US" dirty="0"/>
          </a:p>
        </p:txBody>
      </p:sp>
    </p:spTree>
    <p:extLst>
      <p:ext uri="{BB962C8B-B14F-4D97-AF65-F5344CB8AC3E}">
        <p14:creationId xmlns:p14="http://schemas.microsoft.com/office/powerpoint/2010/main" val="18912111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6CAEA-F882-CD56-E96E-5BA244A7B692}"/>
              </a:ext>
            </a:extLst>
          </p:cNvPr>
          <p:cNvSpPr>
            <a:spLocks noGrp="1"/>
          </p:cNvSpPr>
          <p:nvPr>
            <p:ph type="title"/>
          </p:nvPr>
        </p:nvSpPr>
        <p:spPr/>
        <p:txBody>
          <a:bodyPr/>
          <a:lstStyle/>
          <a:p>
            <a:r>
              <a:rPr lang="en-US" dirty="0"/>
              <a:t>QIPP Update</a:t>
            </a:r>
            <a:br>
              <a:rPr lang="en-US" dirty="0"/>
            </a:br>
            <a:r>
              <a:rPr lang="en-US" dirty="0"/>
              <a:t>Year 5 Concerns</a:t>
            </a:r>
          </a:p>
        </p:txBody>
      </p:sp>
      <p:sp>
        <p:nvSpPr>
          <p:cNvPr id="3" name="Content Placeholder 2">
            <a:extLst>
              <a:ext uri="{FF2B5EF4-FFF2-40B4-BE49-F238E27FC236}">
                <a16:creationId xmlns:a16="http://schemas.microsoft.com/office/drawing/2014/main" id="{3D0F13DF-C708-6EE2-5688-1D0C2917A03D}"/>
              </a:ext>
            </a:extLst>
          </p:cNvPr>
          <p:cNvSpPr>
            <a:spLocks noGrp="1"/>
          </p:cNvSpPr>
          <p:nvPr>
            <p:ph idx="1"/>
          </p:nvPr>
        </p:nvSpPr>
        <p:spPr>
          <a:xfrm>
            <a:off x="838200" y="1825624"/>
            <a:ext cx="10515600" cy="5219120"/>
          </a:xfrm>
        </p:spPr>
        <p:txBody>
          <a:bodyPr>
            <a:normAutofit/>
          </a:bodyPr>
          <a:lstStyle/>
          <a:p>
            <a:pPr>
              <a:buClr>
                <a:srgbClr val="CCB066"/>
              </a:buClr>
            </a:pPr>
            <a:r>
              <a:rPr lang="en-US" dirty="0"/>
              <a:t>Component 1 Allocation / Reconciliation</a:t>
            </a:r>
          </a:p>
          <a:p>
            <a:pPr lvl="1"/>
            <a:r>
              <a:rPr lang="en-US" dirty="0"/>
              <a:t>This is out last week. </a:t>
            </a:r>
          </a:p>
          <a:p>
            <a:pPr lvl="1"/>
            <a:r>
              <a:rPr lang="en-US" dirty="0"/>
              <a:t>Several payables and receivables, by each MCO.  </a:t>
            </a:r>
          </a:p>
          <a:p>
            <a:pPr lvl="1"/>
            <a:r>
              <a:rPr lang="en-US" dirty="0"/>
              <a:t>May affect future payments</a:t>
            </a:r>
          </a:p>
          <a:p>
            <a:pPr lvl="1"/>
            <a:endParaRPr lang="en-US" dirty="0"/>
          </a:p>
          <a:p>
            <a:pPr>
              <a:buClr>
                <a:srgbClr val="CCB066"/>
              </a:buClr>
            </a:pPr>
            <a:r>
              <a:rPr lang="en-US" dirty="0"/>
              <a:t>The IGT refund is a couple months past due from HHSC.</a:t>
            </a:r>
          </a:p>
          <a:p>
            <a:pPr>
              <a:buClr>
                <a:srgbClr val="CCB066"/>
              </a:buClr>
            </a:pPr>
            <a:endParaRPr lang="en-US" dirty="0"/>
          </a:p>
          <a:p>
            <a:pPr>
              <a:buClr>
                <a:srgbClr val="CCB066"/>
              </a:buClr>
            </a:pPr>
            <a:r>
              <a:rPr lang="en-US" dirty="0"/>
              <a:t>Performance Improvement Plan (PIP) has removed some providers.  This will continue to grow in the future to tie into pay for performance guidelines. </a:t>
            </a:r>
          </a:p>
          <a:p>
            <a:pPr>
              <a:buClr>
                <a:srgbClr val="CCB066"/>
              </a:buClr>
            </a:pPr>
            <a:endParaRPr lang="en-US" dirty="0"/>
          </a:p>
        </p:txBody>
      </p:sp>
    </p:spTree>
    <p:extLst>
      <p:ext uri="{BB962C8B-B14F-4D97-AF65-F5344CB8AC3E}">
        <p14:creationId xmlns:p14="http://schemas.microsoft.com/office/powerpoint/2010/main" val="4208860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423723"/>
            <a:ext cx="10515600" cy="1325563"/>
          </a:xfrm>
        </p:spPr>
        <p:txBody>
          <a:bodyPr>
            <a:normAutofit/>
          </a:bodyPr>
          <a:lstStyle/>
          <a:p>
            <a:r>
              <a:rPr lang="en-US" sz="4800" dirty="0"/>
              <a:t>Local Funds Monitoring (LoFTS)</a:t>
            </a:r>
            <a:endParaRPr lang="en-US" dirty="0"/>
          </a:p>
        </p:txBody>
      </p:sp>
      <p:sp>
        <p:nvSpPr>
          <p:cNvPr id="3" name="Content Placeholder 2"/>
          <p:cNvSpPr>
            <a:spLocks noGrp="1"/>
          </p:cNvSpPr>
          <p:nvPr>
            <p:ph idx="1"/>
          </p:nvPr>
        </p:nvSpPr>
        <p:spPr>
          <a:xfrm>
            <a:off x="838199" y="1749286"/>
            <a:ext cx="11078818" cy="4880114"/>
          </a:xfrm>
        </p:spPr>
        <p:txBody>
          <a:bodyPr>
            <a:normAutofit fontScale="77500" lnSpcReduction="20000"/>
          </a:bodyPr>
          <a:lstStyle/>
          <a:p>
            <a:pPr>
              <a:lnSpc>
                <a:spcPct val="100000"/>
              </a:lnSpc>
              <a:buClr>
                <a:srgbClr val="CCB066"/>
              </a:buClr>
            </a:pPr>
            <a:r>
              <a:rPr lang="en-US" altLang="en-US" dirty="0"/>
              <a:t>Four phases/modules of initial reporting </a:t>
            </a:r>
            <a:r>
              <a:rPr lang="en-US" altLang="en-US" sz="2600" dirty="0"/>
              <a:t>(only GEs report; no private providers)</a:t>
            </a:r>
            <a:r>
              <a:rPr lang="en-US" altLang="en-US" dirty="0"/>
              <a:t>:</a:t>
            </a:r>
          </a:p>
          <a:p>
            <a:pPr lvl="1">
              <a:lnSpc>
                <a:spcPct val="100000"/>
              </a:lnSpc>
            </a:pPr>
            <a:r>
              <a:rPr lang="en-US" altLang="en-US" dirty="0"/>
              <a:t>Module 1- LPPFs</a:t>
            </a:r>
          </a:p>
          <a:p>
            <a:pPr lvl="1">
              <a:lnSpc>
                <a:spcPct val="100000"/>
              </a:lnSpc>
            </a:pPr>
            <a:r>
              <a:rPr lang="en-US" altLang="en-US" dirty="0"/>
              <a:t>Module 2- </a:t>
            </a:r>
            <a:r>
              <a:rPr lang="en-US" altLang="en-US" b="1" dirty="0"/>
              <a:t>Hospital </a:t>
            </a:r>
            <a:r>
              <a:rPr lang="en-US" altLang="en-US" dirty="0"/>
              <a:t>programs outside of LPPF</a:t>
            </a:r>
          </a:p>
          <a:p>
            <a:pPr lvl="2">
              <a:lnSpc>
                <a:spcPct val="100000"/>
              </a:lnSpc>
              <a:buFont typeface="Wingdings" panose="05000000000000000000" pitchFamily="2" charset="2"/>
              <a:buChar char="Ø"/>
            </a:pPr>
            <a:r>
              <a:rPr lang="en-US" altLang="en-US" dirty="0"/>
              <a:t>DSH, UC, CHIRP, DSRIP, NAIP, HARP</a:t>
            </a:r>
          </a:p>
          <a:p>
            <a:pPr lvl="1">
              <a:lnSpc>
                <a:spcPct val="100000"/>
              </a:lnSpc>
            </a:pPr>
            <a:r>
              <a:rPr lang="en-US" altLang="en-US" dirty="0"/>
              <a:t>Module 3- </a:t>
            </a:r>
            <a:r>
              <a:rPr lang="en-US" altLang="en-US" b="1" dirty="0"/>
              <a:t>Non-hospital</a:t>
            </a:r>
            <a:r>
              <a:rPr lang="en-US" altLang="en-US" dirty="0"/>
              <a:t> programs outside of LPPF</a:t>
            </a:r>
          </a:p>
          <a:p>
            <a:pPr lvl="2">
              <a:lnSpc>
                <a:spcPct val="100000"/>
              </a:lnSpc>
              <a:buFont typeface="Wingdings" panose="05000000000000000000" pitchFamily="2" charset="2"/>
              <a:buChar char="Ø"/>
            </a:pPr>
            <a:r>
              <a:rPr lang="en-US" altLang="en-US" b="1" dirty="0"/>
              <a:t>Due April 30, 2023 at 11:59 p.m.</a:t>
            </a:r>
          </a:p>
          <a:p>
            <a:pPr lvl="2">
              <a:lnSpc>
                <a:spcPct val="100000"/>
              </a:lnSpc>
              <a:buFont typeface="Wingdings" panose="05000000000000000000" pitchFamily="2" charset="2"/>
              <a:buChar char="Ø"/>
            </a:pPr>
            <a:r>
              <a:rPr lang="en-US" altLang="en-US" dirty="0">
                <a:solidFill>
                  <a:srgbClr val="FF0000"/>
                </a:solidFill>
              </a:rPr>
              <a:t>RAPPS, QIPP</a:t>
            </a:r>
            <a:r>
              <a:rPr lang="en-US" altLang="en-US" dirty="0"/>
              <a:t>, TIPPS, DPP-BHS, ICF-UPL, UC Dental/UC Physician, NAIP, DSRIP</a:t>
            </a:r>
          </a:p>
          <a:p>
            <a:pPr lvl="2">
              <a:lnSpc>
                <a:spcPct val="100000"/>
              </a:lnSpc>
              <a:buFont typeface="Wingdings" panose="05000000000000000000" pitchFamily="2" charset="2"/>
              <a:buChar char="Ø"/>
            </a:pPr>
            <a:r>
              <a:rPr lang="en-US" altLang="en-US" dirty="0"/>
              <a:t>If all DSRIP IGT was reported in Module 2, you do </a:t>
            </a:r>
            <a:r>
              <a:rPr lang="en-US" altLang="en-US" u="sng" dirty="0"/>
              <a:t>NOT</a:t>
            </a:r>
            <a:r>
              <a:rPr lang="en-US" altLang="en-US" dirty="0"/>
              <a:t> have to report DSRIP again here.</a:t>
            </a:r>
          </a:p>
          <a:p>
            <a:pPr lvl="2">
              <a:lnSpc>
                <a:spcPct val="100000"/>
              </a:lnSpc>
              <a:buFont typeface="Wingdings" panose="05000000000000000000" pitchFamily="2" charset="2"/>
              <a:buChar char="Ø"/>
            </a:pPr>
            <a:r>
              <a:rPr lang="en-US" altLang="en-US" dirty="0"/>
              <a:t>Corrections posted 4/5/23 to the LoFTS page regarding reporting eligibility.</a:t>
            </a:r>
          </a:p>
          <a:p>
            <a:pPr lvl="1">
              <a:lnSpc>
                <a:spcPct val="100000"/>
              </a:lnSpc>
            </a:pPr>
            <a:r>
              <a:rPr lang="en-US" altLang="en-US" dirty="0"/>
              <a:t>Module 4- Ambulance &amp; school-based services</a:t>
            </a:r>
          </a:p>
          <a:p>
            <a:pPr>
              <a:lnSpc>
                <a:spcPct val="100000"/>
              </a:lnSpc>
              <a:buClr>
                <a:srgbClr val="CCB066"/>
              </a:buClr>
            </a:pPr>
            <a:r>
              <a:rPr lang="en-US" altLang="en-US" dirty="0"/>
              <a:t>Yearly reporting each October moving forward</a:t>
            </a:r>
          </a:p>
          <a:p>
            <a:pPr>
              <a:lnSpc>
                <a:spcPct val="100000"/>
              </a:lnSpc>
              <a:buClr>
                <a:srgbClr val="CCB066"/>
              </a:buClr>
            </a:pPr>
            <a:r>
              <a:rPr lang="en-US" altLang="en-US" dirty="0"/>
              <a:t>In-depth reviews</a:t>
            </a:r>
          </a:p>
          <a:p>
            <a:pPr lvl="1">
              <a:lnSpc>
                <a:spcPct val="100000"/>
              </a:lnSpc>
            </a:pPr>
            <a:r>
              <a:rPr lang="en-US" altLang="en-US" dirty="0"/>
              <a:t>114 of 163 Module 2 providers were selected, based on a risk assessment score.  (Black Box).</a:t>
            </a:r>
          </a:p>
          <a:p>
            <a:pPr lvl="2">
              <a:lnSpc>
                <a:spcPct val="100000"/>
              </a:lnSpc>
              <a:buFont typeface="Wingdings" panose="05000000000000000000" pitchFamily="2" charset="2"/>
              <a:buChar char="Ø"/>
            </a:pPr>
            <a:r>
              <a:rPr lang="en-US" altLang="en-US" dirty="0"/>
              <a:t>Budget(s), board minutes approving budget(s) for the FFY22</a:t>
            </a:r>
          </a:p>
          <a:p>
            <a:pPr lvl="2">
              <a:lnSpc>
                <a:spcPct val="100000"/>
              </a:lnSpc>
              <a:buFont typeface="Wingdings" panose="05000000000000000000" pitchFamily="2" charset="2"/>
              <a:buChar char="Ø"/>
            </a:pPr>
            <a:r>
              <a:rPr lang="en-US" altLang="en-US" dirty="0"/>
              <a:t>Details on “Other Income”</a:t>
            </a:r>
          </a:p>
          <a:p>
            <a:pPr lvl="2">
              <a:lnSpc>
                <a:spcPct val="100000"/>
              </a:lnSpc>
              <a:buFont typeface="Wingdings" panose="05000000000000000000" pitchFamily="2" charset="2"/>
              <a:buChar char="Ø"/>
            </a:pPr>
            <a:r>
              <a:rPr lang="en-US" altLang="en-US" dirty="0"/>
              <a:t>Bank statements showing ad valorem taxes going in and IGT going out for FFY22</a:t>
            </a:r>
          </a:p>
        </p:txBody>
      </p:sp>
    </p:spTree>
    <p:extLst>
      <p:ext uri="{BB962C8B-B14F-4D97-AF65-F5344CB8AC3E}">
        <p14:creationId xmlns:p14="http://schemas.microsoft.com/office/powerpoint/2010/main" val="2928139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BA27E-A4C8-1D37-F856-4EF4E3CE44BF}"/>
              </a:ext>
            </a:extLst>
          </p:cNvPr>
          <p:cNvSpPr>
            <a:spLocks noGrp="1"/>
          </p:cNvSpPr>
          <p:nvPr>
            <p:ph type="title"/>
          </p:nvPr>
        </p:nvSpPr>
        <p:spPr/>
        <p:txBody>
          <a:bodyPr/>
          <a:lstStyle/>
          <a:p>
            <a:r>
              <a:rPr lang="en-US" dirty="0"/>
              <a:t>LoFTS</a:t>
            </a:r>
          </a:p>
        </p:txBody>
      </p:sp>
      <p:sp>
        <p:nvSpPr>
          <p:cNvPr id="3" name="Content Placeholder 2">
            <a:extLst>
              <a:ext uri="{FF2B5EF4-FFF2-40B4-BE49-F238E27FC236}">
                <a16:creationId xmlns:a16="http://schemas.microsoft.com/office/drawing/2014/main" id="{909C8FDE-2DFE-AA57-498C-AAB34CE65112}"/>
              </a:ext>
            </a:extLst>
          </p:cNvPr>
          <p:cNvSpPr>
            <a:spLocks noGrp="1"/>
          </p:cNvSpPr>
          <p:nvPr>
            <p:ph idx="1"/>
          </p:nvPr>
        </p:nvSpPr>
        <p:spPr/>
        <p:txBody>
          <a:bodyPr>
            <a:normAutofit lnSpcReduction="10000"/>
          </a:bodyPr>
          <a:lstStyle/>
          <a:p>
            <a:r>
              <a:rPr lang="en-US" dirty="0"/>
              <a:t>The items requested are based on the latest CMS – OIG review of Parkland.  </a:t>
            </a:r>
          </a:p>
          <a:p>
            <a:r>
              <a:rPr lang="en-US" dirty="0"/>
              <a:t>Parkland OIG asks for $400M in return.  </a:t>
            </a:r>
          </a:p>
          <a:p>
            <a:pPr lvl="1"/>
            <a:r>
              <a:rPr lang="en-US" dirty="0"/>
              <a:t>Based on Tax Revenue</a:t>
            </a:r>
          </a:p>
          <a:p>
            <a:pPr lvl="1"/>
            <a:r>
              <a:rPr lang="en-US" dirty="0"/>
              <a:t>Parkland did not isolate other dollars</a:t>
            </a:r>
          </a:p>
          <a:p>
            <a:pPr lvl="1"/>
            <a:r>
              <a:rPr lang="en-US" dirty="0"/>
              <a:t>Parkland could not identify how patient revenue was eligible or how the dollars were identified.</a:t>
            </a:r>
          </a:p>
          <a:p>
            <a:r>
              <a:rPr lang="en-US" dirty="0"/>
              <a:t>Dollars do not have names attached to them…. </a:t>
            </a:r>
          </a:p>
          <a:p>
            <a:r>
              <a:rPr lang="en-US" dirty="0"/>
              <a:t>Backdoor MFAR regulations</a:t>
            </a:r>
          </a:p>
          <a:p>
            <a:r>
              <a:rPr lang="en-US" dirty="0"/>
              <a:t>Texas has sued CMS in the EDTX. </a:t>
            </a:r>
          </a:p>
        </p:txBody>
      </p:sp>
    </p:spTree>
    <p:extLst>
      <p:ext uri="{BB962C8B-B14F-4D97-AF65-F5344CB8AC3E}">
        <p14:creationId xmlns:p14="http://schemas.microsoft.com/office/powerpoint/2010/main" val="16778883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F15A0-7768-D1DE-A11C-BBEDA9DB2BD7}"/>
              </a:ext>
            </a:extLst>
          </p:cNvPr>
          <p:cNvSpPr>
            <a:spLocks noGrp="1"/>
          </p:cNvSpPr>
          <p:nvPr>
            <p:ph type="title"/>
          </p:nvPr>
        </p:nvSpPr>
        <p:spPr/>
        <p:txBody>
          <a:bodyPr/>
          <a:lstStyle/>
          <a:p>
            <a:r>
              <a:rPr lang="en-US" dirty="0"/>
              <a:t>The State of IGT</a:t>
            </a:r>
          </a:p>
        </p:txBody>
      </p:sp>
      <p:sp>
        <p:nvSpPr>
          <p:cNvPr id="3" name="Content Placeholder 2">
            <a:extLst>
              <a:ext uri="{FF2B5EF4-FFF2-40B4-BE49-F238E27FC236}">
                <a16:creationId xmlns:a16="http://schemas.microsoft.com/office/drawing/2014/main" id="{B4F9BCD9-319B-E30E-C084-DC7AD68F11AE}"/>
              </a:ext>
            </a:extLst>
          </p:cNvPr>
          <p:cNvSpPr>
            <a:spLocks noGrp="1"/>
          </p:cNvSpPr>
          <p:nvPr>
            <p:ph idx="1"/>
          </p:nvPr>
        </p:nvSpPr>
        <p:spPr/>
        <p:txBody>
          <a:bodyPr>
            <a:normAutofit fontScale="92500" lnSpcReduction="20000"/>
          </a:bodyPr>
          <a:lstStyle/>
          <a:p>
            <a:r>
              <a:rPr lang="en-US" dirty="0"/>
              <a:t>The monitoring is going to have consequences</a:t>
            </a:r>
          </a:p>
          <a:p>
            <a:r>
              <a:rPr lang="en-US" dirty="0"/>
              <a:t>Parkland case is an example</a:t>
            </a:r>
          </a:p>
          <a:p>
            <a:pPr lvl="1"/>
            <a:r>
              <a:rPr lang="en-US" dirty="0"/>
              <a:t>They do not want to allow patient revenue</a:t>
            </a:r>
          </a:p>
          <a:p>
            <a:pPr lvl="1"/>
            <a:r>
              <a:rPr lang="en-US" dirty="0"/>
              <a:t>They are asking for unavailable/unattainable isolation of IGT funds</a:t>
            </a:r>
          </a:p>
          <a:p>
            <a:r>
              <a:rPr lang="en-US" dirty="0"/>
              <a:t>Risk areas</a:t>
            </a:r>
          </a:p>
          <a:p>
            <a:pPr lvl="1"/>
            <a:r>
              <a:rPr lang="en-US" dirty="0"/>
              <a:t>Small public / private relationships with rent</a:t>
            </a:r>
          </a:p>
          <a:p>
            <a:pPr lvl="1"/>
            <a:r>
              <a:rPr lang="en-US" dirty="0"/>
              <a:t>QIPP rely on patient revenue. </a:t>
            </a:r>
          </a:p>
          <a:p>
            <a:pPr lvl="1"/>
            <a:r>
              <a:rPr lang="en-US" dirty="0"/>
              <a:t>IGT’s in excess of tax revenue.</a:t>
            </a:r>
          </a:p>
          <a:p>
            <a:r>
              <a:rPr lang="en-US" dirty="0"/>
              <a:t>LPPF’s</a:t>
            </a:r>
          </a:p>
          <a:p>
            <a:pPr lvl="1"/>
            <a:r>
              <a:rPr lang="en-US" dirty="0"/>
              <a:t>Recent CMS memo prohibits private to private arrangements</a:t>
            </a:r>
          </a:p>
          <a:p>
            <a:pPr lvl="1"/>
            <a:r>
              <a:rPr lang="en-US" dirty="0"/>
              <a:t>Lawsuit in EDTX – A win may not matter long term.</a:t>
            </a:r>
          </a:p>
          <a:p>
            <a:pPr lvl="1"/>
            <a:r>
              <a:rPr lang="en-US" dirty="0"/>
              <a:t>LPPF advantage over public IGT, is that the Tax is a “cost” and they get partially reimbursed for their cost of IGT.</a:t>
            </a:r>
          </a:p>
        </p:txBody>
      </p:sp>
    </p:spTree>
    <p:extLst>
      <p:ext uri="{BB962C8B-B14F-4D97-AF65-F5344CB8AC3E}">
        <p14:creationId xmlns:p14="http://schemas.microsoft.com/office/powerpoint/2010/main" val="37837771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5551A-5DB3-337C-D4C4-394C3BD856AD}"/>
              </a:ext>
            </a:extLst>
          </p:cNvPr>
          <p:cNvSpPr>
            <a:spLocks noGrp="1"/>
          </p:cNvSpPr>
          <p:nvPr>
            <p:ph type="title"/>
          </p:nvPr>
        </p:nvSpPr>
        <p:spPr/>
        <p:txBody>
          <a:bodyPr/>
          <a:lstStyle/>
          <a:p>
            <a:r>
              <a:rPr lang="en-US" dirty="0"/>
              <a:t>MJ-LPPF</a:t>
            </a:r>
          </a:p>
        </p:txBody>
      </p:sp>
      <p:sp>
        <p:nvSpPr>
          <p:cNvPr id="3" name="Content Placeholder 2">
            <a:extLst>
              <a:ext uri="{FF2B5EF4-FFF2-40B4-BE49-F238E27FC236}">
                <a16:creationId xmlns:a16="http://schemas.microsoft.com/office/drawing/2014/main" id="{71F38704-908D-9C9F-FE87-FBDFA6FB3715}"/>
              </a:ext>
            </a:extLst>
          </p:cNvPr>
          <p:cNvSpPr>
            <a:spLocks noGrp="1"/>
          </p:cNvSpPr>
          <p:nvPr>
            <p:ph idx="1"/>
          </p:nvPr>
        </p:nvSpPr>
        <p:spPr/>
        <p:txBody>
          <a:bodyPr>
            <a:normAutofit/>
          </a:bodyPr>
          <a:lstStyle/>
          <a:p>
            <a:r>
              <a:rPr lang="en-US" dirty="0"/>
              <a:t>Multi Jurisdictional LPPF’s are already in law – H&amp;S Code 300A.</a:t>
            </a:r>
          </a:p>
          <a:p>
            <a:pPr lvl="1"/>
            <a:r>
              <a:rPr lang="en-US" dirty="0"/>
              <a:t>Slight tweaks in the legislation of 300B (State-wide regular LPPF) and 300A was proposed to allow more flexibility, but due to the EDTX case this is now out of the bill. </a:t>
            </a:r>
          </a:p>
          <a:p>
            <a:r>
              <a:rPr lang="en-US" dirty="0"/>
              <a:t>LPPF’s generally require multi hospitals in their jurisdiction</a:t>
            </a:r>
          </a:p>
          <a:p>
            <a:r>
              <a:rPr lang="en-US" dirty="0"/>
              <a:t>MJ LPPF allows multiple jurisdiction with only 1 hospital</a:t>
            </a:r>
          </a:p>
          <a:p>
            <a:r>
              <a:rPr lang="en-US" dirty="0"/>
              <a:t>Can have public hospitals, unlike the other LPPF which is private only.</a:t>
            </a:r>
          </a:p>
          <a:p>
            <a:endParaRPr lang="en-US" dirty="0"/>
          </a:p>
          <a:p>
            <a:pPr marL="0" indent="0">
              <a:buNone/>
            </a:pPr>
            <a:endParaRPr lang="en-US" dirty="0"/>
          </a:p>
        </p:txBody>
      </p:sp>
    </p:spTree>
    <p:extLst>
      <p:ext uri="{BB962C8B-B14F-4D97-AF65-F5344CB8AC3E}">
        <p14:creationId xmlns:p14="http://schemas.microsoft.com/office/powerpoint/2010/main" val="2649996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C1062-204A-4BB5-3B61-A75822D574AC}"/>
              </a:ext>
            </a:extLst>
          </p:cNvPr>
          <p:cNvSpPr>
            <a:spLocks noGrp="1"/>
          </p:cNvSpPr>
          <p:nvPr>
            <p:ph type="title"/>
          </p:nvPr>
        </p:nvSpPr>
        <p:spPr/>
        <p:txBody>
          <a:bodyPr/>
          <a:lstStyle/>
          <a:p>
            <a:r>
              <a:rPr lang="en-US" dirty="0"/>
              <a:t>Low Volume Payment Adjustment</a:t>
            </a:r>
          </a:p>
        </p:txBody>
      </p:sp>
      <p:sp>
        <p:nvSpPr>
          <p:cNvPr id="3" name="Content Placeholder 2">
            <a:extLst>
              <a:ext uri="{FF2B5EF4-FFF2-40B4-BE49-F238E27FC236}">
                <a16:creationId xmlns:a16="http://schemas.microsoft.com/office/drawing/2014/main" id="{672C70BB-216F-CF0E-0F2F-27217AAC8AEF}"/>
              </a:ext>
            </a:extLst>
          </p:cNvPr>
          <p:cNvSpPr>
            <a:spLocks noGrp="1"/>
          </p:cNvSpPr>
          <p:nvPr>
            <p:ph idx="1"/>
          </p:nvPr>
        </p:nvSpPr>
        <p:spPr>
          <a:xfrm>
            <a:off x="838200" y="1465545"/>
            <a:ext cx="10515600" cy="5223354"/>
          </a:xfrm>
        </p:spPr>
        <p:txBody>
          <a:bodyPr>
            <a:normAutofit/>
          </a:bodyPr>
          <a:lstStyle/>
          <a:p>
            <a:pPr lvl="2"/>
            <a:r>
              <a:rPr lang="en-US" sz="2600" dirty="0"/>
              <a:t>Congress did pass a two-year extension to the Low Volume Payment adjustment in December 2022 (Section 4101 and 4102 –Consolidations Appropriations Act of 2023)</a:t>
            </a:r>
          </a:p>
          <a:p>
            <a:pPr lvl="2"/>
            <a:endParaRPr lang="en-US" sz="2600" dirty="0"/>
          </a:p>
          <a:p>
            <a:pPr lvl="2"/>
            <a:r>
              <a:rPr lang="en-US" sz="2600" dirty="0"/>
              <a:t>This Act extends the LVPA for the period Oct 2022 – Sept 2024</a:t>
            </a:r>
          </a:p>
          <a:p>
            <a:pPr lvl="3"/>
            <a:r>
              <a:rPr lang="en-US" sz="2400" dirty="0"/>
              <a:t>Hospitals less than 3800 total discharges</a:t>
            </a:r>
          </a:p>
          <a:p>
            <a:pPr lvl="3"/>
            <a:r>
              <a:rPr lang="en-US" sz="2400" dirty="0"/>
              <a:t>Hospitals that are more than 15 miles from nearest IPPS hospital</a:t>
            </a:r>
          </a:p>
          <a:p>
            <a:pPr marL="914400" lvl="2" indent="0">
              <a:buNone/>
            </a:pPr>
            <a:endParaRPr lang="en-US" sz="2600" dirty="0"/>
          </a:p>
          <a:p>
            <a:pPr lvl="2"/>
            <a:r>
              <a:rPr lang="en-US" sz="2600" dirty="0"/>
              <a:t>We appreciate TORCH’s attention and work toward the inclusion of the LVPA into the Appropriations Bill.  </a:t>
            </a:r>
          </a:p>
          <a:p>
            <a:pPr lvl="1"/>
            <a:endParaRPr lang="en-US" sz="2000" dirty="0"/>
          </a:p>
        </p:txBody>
      </p:sp>
    </p:spTree>
    <p:extLst>
      <p:ext uri="{BB962C8B-B14F-4D97-AF65-F5344CB8AC3E}">
        <p14:creationId xmlns:p14="http://schemas.microsoft.com/office/powerpoint/2010/main" val="28388028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5551A-5DB3-337C-D4C4-394C3BD856AD}"/>
              </a:ext>
            </a:extLst>
          </p:cNvPr>
          <p:cNvSpPr>
            <a:spLocks noGrp="1"/>
          </p:cNvSpPr>
          <p:nvPr>
            <p:ph type="title"/>
          </p:nvPr>
        </p:nvSpPr>
        <p:spPr/>
        <p:txBody>
          <a:bodyPr/>
          <a:lstStyle/>
          <a:p>
            <a:r>
              <a:rPr lang="en-US" dirty="0"/>
              <a:t>MJ-LPPF</a:t>
            </a:r>
          </a:p>
        </p:txBody>
      </p:sp>
      <p:sp>
        <p:nvSpPr>
          <p:cNvPr id="3" name="Content Placeholder 2">
            <a:extLst>
              <a:ext uri="{FF2B5EF4-FFF2-40B4-BE49-F238E27FC236}">
                <a16:creationId xmlns:a16="http://schemas.microsoft.com/office/drawing/2014/main" id="{71F38704-908D-9C9F-FE87-FBDFA6FB3715}"/>
              </a:ext>
            </a:extLst>
          </p:cNvPr>
          <p:cNvSpPr>
            <a:spLocks noGrp="1"/>
          </p:cNvSpPr>
          <p:nvPr>
            <p:ph idx="1"/>
          </p:nvPr>
        </p:nvSpPr>
        <p:spPr/>
        <p:txBody>
          <a:bodyPr>
            <a:normAutofit/>
          </a:bodyPr>
          <a:lstStyle/>
          <a:p>
            <a:r>
              <a:rPr lang="en-US" dirty="0"/>
              <a:t>Multi counties, cities or districts where only one hospital is in the defined area, join and form a board to jointly assess a tax rate</a:t>
            </a:r>
          </a:p>
          <a:p>
            <a:pPr lvl="1"/>
            <a:r>
              <a:rPr lang="en-US" dirty="0"/>
              <a:t>The LPPF Hold Harmless  EDTx case will apply</a:t>
            </a:r>
          </a:p>
          <a:p>
            <a:pPr lvl="1"/>
            <a:r>
              <a:rPr lang="en-US" dirty="0"/>
              <a:t>Through a CO-OP, other programs could help alleviate the issues.</a:t>
            </a:r>
          </a:p>
          <a:p>
            <a:r>
              <a:rPr lang="en-US" dirty="0"/>
              <a:t>Max tax is 6% of net revenue of the hospital cost report, however that is defined.</a:t>
            </a:r>
          </a:p>
          <a:p>
            <a:r>
              <a:rPr lang="en-US" dirty="0"/>
              <a:t>Only a hospital can participate.  Districts with out a hospital or non-hospital based entities cannot. </a:t>
            </a:r>
          </a:p>
          <a:p>
            <a:endParaRPr lang="en-US" dirty="0"/>
          </a:p>
          <a:p>
            <a:pPr marL="0" indent="0">
              <a:buNone/>
            </a:pPr>
            <a:endParaRPr lang="en-US" dirty="0"/>
          </a:p>
        </p:txBody>
      </p:sp>
    </p:spTree>
    <p:extLst>
      <p:ext uri="{BB962C8B-B14F-4D97-AF65-F5344CB8AC3E}">
        <p14:creationId xmlns:p14="http://schemas.microsoft.com/office/powerpoint/2010/main" val="7731688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61B9736-E091-C64D-5A8C-59CFE8D15301}"/>
              </a:ext>
            </a:extLst>
          </p:cNvPr>
          <p:cNvSpPr>
            <a:spLocks noGrp="1"/>
          </p:cNvSpPr>
          <p:nvPr>
            <p:ph type="ctrTitle"/>
          </p:nvPr>
        </p:nvSpPr>
        <p:spPr/>
        <p:txBody>
          <a:bodyPr/>
          <a:lstStyle/>
          <a:p>
            <a:r>
              <a:rPr lang="en-US" dirty="0">
                <a:solidFill>
                  <a:schemeClr val="tx1"/>
                </a:solidFill>
              </a:rPr>
              <a:t>COVID</a:t>
            </a:r>
          </a:p>
        </p:txBody>
      </p:sp>
      <p:sp>
        <p:nvSpPr>
          <p:cNvPr id="5" name="Subtitle 4">
            <a:extLst>
              <a:ext uri="{FF2B5EF4-FFF2-40B4-BE49-F238E27FC236}">
                <a16:creationId xmlns:a16="http://schemas.microsoft.com/office/drawing/2014/main" id="{91D65406-7A5C-A326-F911-D8477F84F856}"/>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0330099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BAF46-EDEA-BC4F-F6B6-B6815376B16C}"/>
              </a:ext>
            </a:extLst>
          </p:cNvPr>
          <p:cNvSpPr>
            <a:spLocks noGrp="1"/>
          </p:cNvSpPr>
          <p:nvPr>
            <p:ph type="title"/>
          </p:nvPr>
        </p:nvSpPr>
        <p:spPr/>
        <p:txBody>
          <a:bodyPr>
            <a:normAutofit/>
          </a:bodyPr>
          <a:lstStyle/>
          <a:p>
            <a:pPr algn="ctr"/>
            <a:r>
              <a:rPr lang="en-US" sz="4000" dirty="0"/>
              <a:t>Rural Healthcare Relief Grant</a:t>
            </a:r>
            <a:br>
              <a:rPr lang="en-US" sz="4000" dirty="0"/>
            </a:br>
            <a:r>
              <a:rPr lang="en-US" sz="2800" dirty="0"/>
              <a:t>What you need to know</a:t>
            </a:r>
            <a:endParaRPr lang="en-US" sz="4000" dirty="0"/>
          </a:p>
        </p:txBody>
      </p:sp>
      <p:sp>
        <p:nvSpPr>
          <p:cNvPr id="3" name="Content Placeholder 2">
            <a:extLst>
              <a:ext uri="{FF2B5EF4-FFF2-40B4-BE49-F238E27FC236}">
                <a16:creationId xmlns:a16="http://schemas.microsoft.com/office/drawing/2014/main" id="{ADAB736B-ADB3-0AF7-4D76-4C101DA52753}"/>
              </a:ext>
            </a:extLst>
          </p:cNvPr>
          <p:cNvSpPr>
            <a:spLocks noGrp="1"/>
          </p:cNvSpPr>
          <p:nvPr>
            <p:ph idx="1"/>
          </p:nvPr>
        </p:nvSpPr>
        <p:spPr>
          <a:xfrm>
            <a:off x="376287" y="2141537"/>
            <a:ext cx="10515600" cy="4351338"/>
          </a:xfrm>
        </p:spPr>
        <p:txBody>
          <a:bodyPr>
            <a:normAutofit fontScale="92500" lnSpcReduction="10000"/>
          </a:bodyPr>
          <a:lstStyle/>
          <a:p>
            <a:pPr>
              <a:buClr>
                <a:schemeClr val="tx1"/>
              </a:buClr>
              <a:buFont typeface="Wingdings" panose="05000000000000000000" pitchFamily="2" charset="2"/>
              <a:buChar char="v"/>
            </a:pPr>
            <a:r>
              <a:rPr lang="en-US" sz="3200" dirty="0"/>
              <a:t>Tier 2 (Competitive Award) was issued in November                  	        $100k - $999k per hospital</a:t>
            </a:r>
          </a:p>
          <a:p>
            <a:pPr>
              <a:buClr>
                <a:schemeClr val="tx1"/>
              </a:buClr>
              <a:buFont typeface="Wingdings" panose="05000000000000000000" pitchFamily="2" charset="2"/>
              <a:buChar char="v"/>
            </a:pPr>
            <a:r>
              <a:rPr lang="en-US" sz="3200" dirty="0"/>
              <a:t>You have 9 months to spend these funds and a survey from HHSC will be issued in August for you to describe how these funds were utilized by the below categories </a:t>
            </a:r>
            <a:r>
              <a:rPr lang="en-US" sz="2400" dirty="0"/>
              <a:t>(be sure you are not overlapping with PRF/ARP funds)</a:t>
            </a:r>
            <a:r>
              <a:rPr lang="en-US" sz="3200" dirty="0"/>
              <a:t>:</a:t>
            </a:r>
          </a:p>
          <a:p>
            <a:pPr lvl="1">
              <a:buClr>
                <a:schemeClr val="tx1"/>
              </a:buClr>
              <a:buFont typeface="Wingdings" panose="05000000000000000000" pitchFamily="2" charset="2"/>
              <a:buChar char="v"/>
            </a:pPr>
            <a:r>
              <a:rPr lang="en-US" sz="2800" dirty="0"/>
              <a:t>Infrastructure</a:t>
            </a:r>
          </a:p>
          <a:p>
            <a:pPr lvl="1">
              <a:buClr>
                <a:schemeClr val="tx1"/>
              </a:buClr>
              <a:buFont typeface="Wingdings" panose="05000000000000000000" pitchFamily="2" charset="2"/>
              <a:buChar char="v"/>
            </a:pPr>
            <a:r>
              <a:rPr lang="en-US" sz="2800" dirty="0"/>
              <a:t>Personnel</a:t>
            </a:r>
          </a:p>
          <a:p>
            <a:pPr lvl="1">
              <a:buClr>
                <a:schemeClr val="tx1"/>
              </a:buClr>
              <a:buFont typeface="Wingdings" panose="05000000000000000000" pitchFamily="2" charset="2"/>
              <a:buChar char="v"/>
            </a:pPr>
            <a:r>
              <a:rPr lang="en-US" sz="2800" dirty="0"/>
              <a:t>PPE</a:t>
            </a:r>
          </a:p>
          <a:p>
            <a:pPr lvl="1">
              <a:buClr>
                <a:schemeClr val="tx1"/>
              </a:buClr>
              <a:buFont typeface="Wingdings" panose="05000000000000000000" pitchFamily="2" charset="2"/>
              <a:buChar char="v"/>
            </a:pPr>
            <a:r>
              <a:rPr lang="en-US" sz="2800" dirty="0"/>
              <a:t>Lost Revenue </a:t>
            </a:r>
          </a:p>
        </p:txBody>
      </p:sp>
      <p:sp>
        <p:nvSpPr>
          <p:cNvPr id="4" name="Arrow: Right 3">
            <a:extLst>
              <a:ext uri="{FF2B5EF4-FFF2-40B4-BE49-F238E27FC236}">
                <a16:creationId xmlns:a16="http://schemas.microsoft.com/office/drawing/2014/main" id="{20774A25-154D-EEC8-5110-D826285FBB37}"/>
              </a:ext>
            </a:extLst>
          </p:cNvPr>
          <p:cNvSpPr/>
          <p:nvPr/>
        </p:nvSpPr>
        <p:spPr>
          <a:xfrm>
            <a:off x="1053651" y="2466646"/>
            <a:ext cx="978408" cy="484632"/>
          </a:xfrm>
          <a:prstGeom prst="rightArrow">
            <a:avLst/>
          </a:prstGeom>
          <a:solidFill>
            <a:srgbClr val="84754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Tree>
    <p:extLst>
      <p:ext uri="{BB962C8B-B14F-4D97-AF65-F5344CB8AC3E}">
        <p14:creationId xmlns:p14="http://schemas.microsoft.com/office/powerpoint/2010/main" val="36764065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BAF46-EDEA-BC4F-F6B6-B6815376B16C}"/>
              </a:ext>
            </a:extLst>
          </p:cNvPr>
          <p:cNvSpPr>
            <a:spLocks noGrp="1"/>
          </p:cNvSpPr>
          <p:nvPr>
            <p:ph type="title"/>
          </p:nvPr>
        </p:nvSpPr>
        <p:spPr/>
        <p:txBody>
          <a:bodyPr>
            <a:normAutofit/>
          </a:bodyPr>
          <a:lstStyle/>
          <a:p>
            <a:pPr algn="ctr"/>
            <a:r>
              <a:rPr lang="en-US" sz="4000" dirty="0"/>
              <a:t>PRF/ARP Important Dates</a:t>
            </a:r>
          </a:p>
        </p:txBody>
      </p:sp>
      <p:pic>
        <p:nvPicPr>
          <p:cNvPr id="7" name="Content Placeholder 6">
            <a:extLst>
              <a:ext uri="{FF2B5EF4-FFF2-40B4-BE49-F238E27FC236}">
                <a16:creationId xmlns:a16="http://schemas.microsoft.com/office/drawing/2014/main" id="{F8C89051-1FE3-5BF5-C08F-19C0C8EBDBA0}"/>
              </a:ext>
            </a:extLst>
          </p:cNvPr>
          <p:cNvPicPr>
            <a:picLocks noGrp="1" noChangeAspect="1"/>
          </p:cNvPicPr>
          <p:nvPr>
            <p:ph idx="1"/>
          </p:nvPr>
        </p:nvPicPr>
        <p:blipFill>
          <a:blip r:embed="rId3"/>
          <a:stretch>
            <a:fillRect/>
          </a:stretch>
        </p:blipFill>
        <p:spPr>
          <a:xfrm>
            <a:off x="1007731" y="1647114"/>
            <a:ext cx="9258058" cy="4845761"/>
          </a:xfrm>
        </p:spPr>
      </p:pic>
      <p:pic>
        <p:nvPicPr>
          <p:cNvPr id="8" name="Graphic 2" descr="Checkmark with solid fill">
            <a:extLst>
              <a:ext uri="{FF2B5EF4-FFF2-40B4-BE49-F238E27FC236}">
                <a16:creationId xmlns:a16="http://schemas.microsoft.com/office/drawing/2014/main" id="{C5BCCF69-E470-405E-B542-13C94A50721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547567" y="2515477"/>
            <a:ext cx="914400" cy="914400"/>
          </a:xfrm>
          <a:prstGeom prst="rect">
            <a:avLst/>
          </a:prstGeom>
        </p:spPr>
      </p:pic>
      <p:pic>
        <p:nvPicPr>
          <p:cNvPr id="9" name="Graphic 2" descr="Checkmark with solid fill">
            <a:extLst>
              <a:ext uri="{FF2B5EF4-FFF2-40B4-BE49-F238E27FC236}">
                <a16:creationId xmlns:a16="http://schemas.microsoft.com/office/drawing/2014/main" id="{C5BCCF69-E470-405E-B542-13C94A50721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547567" y="3340266"/>
            <a:ext cx="914400" cy="914400"/>
          </a:xfrm>
          <a:prstGeom prst="rect">
            <a:avLst/>
          </a:prstGeom>
        </p:spPr>
      </p:pic>
      <p:pic>
        <p:nvPicPr>
          <p:cNvPr id="10" name="Graphic 2" descr="Checkmark with solid fill">
            <a:extLst>
              <a:ext uri="{FF2B5EF4-FFF2-40B4-BE49-F238E27FC236}">
                <a16:creationId xmlns:a16="http://schemas.microsoft.com/office/drawing/2014/main" id="{C5BCCF69-E470-405E-B542-13C94A50721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612376" y="4091781"/>
            <a:ext cx="914400" cy="914400"/>
          </a:xfrm>
          <a:prstGeom prst="rect">
            <a:avLst/>
          </a:prstGeom>
        </p:spPr>
      </p:pic>
      <p:pic>
        <p:nvPicPr>
          <p:cNvPr id="11" name="Graphic 2" descr="Checkmark with solid fill">
            <a:extLst>
              <a:ext uri="{FF2B5EF4-FFF2-40B4-BE49-F238E27FC236}">
                <a16:creationId xmlns:a16="http://schemas.microsoft.com/office/drawing/2014/main" id="{C5BCCF69-E470-405E-B542-13C94A50721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547567" y="4938601"/>
            <a:ext cx="914400" cy="914400"/>
          </a:xfrm>
          <a:prstGeom prst="rect">
            <a:avLst/>
          </a:prstGeom>
        </p:spPr>
      </p:pic>
    </p:spTree>
    <p:extLst>
      <p:ext uri="{BB962C8B-B14F-4D97-AF65-F5344CB8AC3E}">
        <p14:creationId xmlns:p14="http://schemas.microsoft.com/office/powerpoint/2010/main" val="33669169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BAF46-EDEA-BC4F-F6B6-B6815376B16C}"/>
              </a:ext>
            </a:extLst>
          </p:cNvPr>
          <p:cNvSpPr>
            <a:spLocks noGrp="1"/>
          </p:cNvSpPr>
          <p:nvPr>
            <p:ph type="title"/>
          </p:nvPr>
        </p:nvSpPr>
        <p:spPr/>
        <p:txBody>
          <a:bodyPr>
            <a:normAutofit/>
          </a:bodyPr>
          <a:lstStyle/>
          <a:p>
            <a:pPr algn="ctr"/>
            <a:r>
              <a:rPr lang="en-US" sz="4000" dirty="0"/>
              <a:t>PRF/ARP Important Dates cont’d.</a:t>
            </a:r>
          </a:p>
        </p:txBody>
      </p:sp>
      <p:pic>
        <p:nvPicPr>
          <p:cNvPr id="13" name="Content Placeholder 12">
            <a:extLst>
              <a:ext uri="{FF2B5EF4-FFF2-40B4-BE49-F238E27FC236}">
                <a16:creationId xmlns:a16="http://schemas.microsoft.com/office/drawing/2014/main" id="{10EB0157-2474-FF46-53C6-789B04A8034B}"/>
              </a:ext>
            </a:extLst>
          </p:cNvPr>
          <p:cNvPicPr>
            <a:picLocks noGrp="1" noChangeAspect="1"/>
          </p:cNvPicPr>
          <p:nvPr>
            <p:ph idx="1"/>
          </p:nvPr>
        </p:nvPicPr>
        <p:blipFill>
          <a:blip r:embed="rId3"/>
          <a:stretch>
            <a:fillRect/>
          </a:stretch>
        </p:blipFill>
        <p:spPr>
          <a:xfrm>
            <a:off x="1625577" y="1418818"/>
            <a:ext cx="8526065" cy="1714739"/>
          </a:xfrm>
        </p:spPr>
      </p:pic>
      <p:pic>
        <p:nvPicPr>
          <p:cNvPr id="15" name="Picture 14">
            <a:extLst>
              <a:ext uri="{FF2B5EF4-FFF2-40B4-BE49-F238E27FC236}">
                <a16:creationId xmlns:a16="http://schemas.microsoft.com/office/drawing/2014/main" id="{B4A9C194-8F79-D879-9B1B-B82FEC4D6B05}"/>
              </a:ext>
            </a:extLst>
          </p:cNvPr>
          <p:cNvPicPr>
            <a:picLocks noChangeAspect="1"/>
          </p:cNvPicPr>
          <p:nvPr/>
        </p:nvPicPr>
        <p:blipFill>
          <a:blip r:embed="rId4"/>
          <a:stretch>
            <a:fillRect/>
          </a:stretch>
        </p:blipFill>
        <p:spPr>
          <a:xfrm>
            <a:off x="1558892" y="2742987"/>
            <a:ext cx="8659433" cy="3928755"/>
          </a:xfrm>
          <a:prstGeom prst="rect">
            <a:avLst/>
          </a:prstGeom>
        </p:spPr>
      </p:pic>
    </p:spTree>
    <p:extLst>
      <p:ext uri="{BB962C8B-B14F-4D97-AF65-F5344CB8AC3E}">
        <p14:creationId xmlns:p14="http://schemas.microsoft.com/office/powerpoint/2010/main" val="11603071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61B9736-E091-C64D-5A8C-59CFE8D15301}"/>
              </a:ext>
            </a:extLst>
          </p:cNvPr>
          <p:cNvSpPr>
            <a:spLocks noGrp="1"/>
          </p:cNvSpPr>
          <p:nvPr>
            <p:ph type="ctrTitle"/>
          </p:nvPr>
        </p:nvSpPr>
        <p:spPr/>
        <p:txBody>
          <a:bodyPr/>
          <a:lstStyle/>
          <a:p>
            <a:r>
              <a:rPr lang="en-US" dirty="0">
                <a:solidFill>
                  <a:schemeClr val="tx1"/>
                </a:solidFill>
              </a:rPr>
              <a:t>What’s the future?</a:t>
            </a:r>
          </a:p>
        </p:txBody>
      </p:sp>
      <p:sp>
        <p:nvSpPr>
          <p:cNvPr id="5" name="Subtitle 4">
            <a:extLst>
              <a:ext uri="{FF2B5EF4-FFF2-40B4-BE49-F238E27FC236}">
                <a16:creationId xmlns:a16="http://schemas.microsoft.com/office/drawing/2014/main" id="{91D65406-7A5C-A326-F911-D8477F84F856}"/>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99544702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C1573-403C-DB03-1ABB-1578222CA1E1}"/>
              </a:ext>
            </a:extLst>
          </p:cNvPr>
          <p:cNvSpPr>
            <a:spLocks noGrp="1"/>
          </p:cNvSpPr>
          <p:nvPr>
            <p:ph type="title"/>
          </p:nvPr>
        </p:nvSpPr>
        <p:spPr/>
        <p:txBody>
          <a:bodyPr/>
          <a:lstStyle/>
          <a:p>
            <a:r>
              <a:rPr lang="en-US" dirty="0"/>
              <a:t>Waiver Programs</a:t>
            </a:r>
          </a:p>
        </p:txBody>
      </p:sp>
      <p:sp>
        <p:nvSpPr>
          <p:cNvPr id="3" name="Content Placeholder 2">
            <a:extLst>
              <a:ext uri="{FF2B5EF4-FFF2-40B4-BE49-F238E27FC236}">
                <a16:creationId xmlns:a16="http://schemas.microsoft.com/office/drawing/2014/main" id="{A55A4184-F8DA-5377-292B-3A3CCA973E2C}"/>
              </a:ext>
            </a:extLst>
          </p:cNvPr>
          <p:cNvSpPr>
            <a:spLocks noGrp="1"/>
          </p:cNvSpPr>
          <p:nvPr>
            <p:ph idx="1"/>
          </p:nvPr>
        </p:nvSpPr>
        <p:spPr/>
        <p:txBody>
          <a:bodyPr/>
          <a:lstStyle/>
          <a:p>
            <a:r>
              <a:rPr lang="en-US" dirty="0"/>
              <a:t>TNIP – Texas Network Improvement Program</a:t>
            </a:r>
          </a:p>
          <a:p>
            <a:pPr lvl="1"/>
            <a:r>
              <a:rPr lang="en-US" dirty="0"/>
              <a:t>Non budget neutral program.  5% of total Medicaid MCO spend.</a:t>
            </a:r>
          </a:p>
          <a:p>
            <a:pPr lvl="1"/>
            <a:r>
              <a:rPr lang="en-US" dirty="0"/>
              <a:t>A pilot is working on this for MRSA West</a:t>
            </a:r>
          </a:p>
          <a:p>
            <a:pPr lvl="2"/>
            <a:r>
              <a:rPr lang="en-US" dirty="0"/>
              <a:t>Will have a set aside for rural</a:t>
            </a:r>
          </a:p>
          <a:p>
            <a:pPr lvl="2"/>
            <a:r>
              <a:rPr lang="en-US" dirty="0"/>
              <a:t>Is based on MCO Medicaid revenue.  Funding follows the patient.</a:t>
            </a:r>
          </a:p>
          <a:p>
            <a:pPr lvl="1"/>
            <a:r>
              <a:rPr lang="en-US" dirty="0"/>
              <a:t>Rural hospitals will need to engage in metric reporting to qualify. </a:t>
            </a:r>
          </a:p>
          <a:p>
            <a:r>
              <a:rPr lang="en-US" dirty="0"/>
              <a:t>A Rural TNIP could be developed, with a better focus for rural </a:t>
            </a:r>
          </a:p>
          <a:p>
            <a:r>
              <a:rPr lang="en-US" dirty="0"/>
              <a:t>CHIRP/TNIP – Rural needs to engage for more funding share and funding of access.    </a:t>
            </a:r>
          </a:p>
          <a:p>
            <a:endParaRPr lang="en-US" dirty="0"/>
          </a:p>
          <a:p>
            <a:endParaRPr lang="en-US" dirty="0"/>
          </a:p>
          <a:p>
            <a:pPr marL="457200" lvl="1" indent="0">
              <a:buNone/>
            </a:pPr>
            <a:endParaRPr lang="en-US" dirty="0"/>
          </a:p>
          <a:p>
            <a:pPr marL="457200" lvl="1" indent="0">
              <a:buNone/>
            </a:pPr>
            <a:endParaRPr lang="en-US" dirty="0"/>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41638412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C1573-403C-DB03-1ABB-1578222CA1E1}"/>
              </a:ext>
            </a:extLst>
          </p:cNvPr>
          <p:cNvSpPr>
            <a:spLocks noGrp="1"/>
          </p:cNvSpPr>
          <p:nvPr>
            <p:ph type="title"/>
          </p:nvPr>
        </p:nvSpPr>
        <p:spPr/>
        <p:txBody>
          <a:bodyPr/>
          <a:lstStyle/>
          <a:p>
            <a:r>
              <a:rPr lang="en-US" dirty="0"/>
              <a:t>Threats!</a:t>
            </a:r>
          </a:p>
        </p:txBody>
      </p:sp>
      <p:sp>
        <p:nvSpPr>
          <p:cNvPr id="3" name="Content Placeholder 2">
            <a:extLst>
              <a:ext uri="{FF2B5EF4-FFF2-40B4-BE49-F238E27FC236}">
                <a16:creationId xmlns:a16="http://schemas.microsoft.com/office/drawing/2014/main" id="{A55A4184-F8DA-5377-292B-3A3CCA973E2C}"/>
              </a:ext>
            </a:extLst>
          </p:cNvPr>
          <p:cNvSpPr>
            <a:spLocks noGrp="1"/>
          </p:cNvSpPr>
          <p:nvPr>
            <p:ph idx="1"/>
          </p:nvPr>
        </p:nvSpPr>
        <p:spPr/>
        <p:txBody>
          <a:bodyPr/>
          <a:lstStyle/>
          <a:p>
            <a:r>
              <a:rPr lang="en-US" dirty="0"/>
              <a:t>Medicaid Advantage is growing – decreasing rural payments</a:t>
            </a:r>
          </a:p>
          <a:p>
            <a:r>
              <a:rPr lang="en-US" dirty="0"/>
              <a:t>Managed care contracting in general.  No scale!</a:t>
            </a:r>
          </a:p>
          <a:p>
            <a:r>
              <a:rPr lang="en-US" dirty="0"/>
              <a:t>Medicaid waiver payments have been reduced</a:t>
            </a:r>
          </a:p>
          <a:p>
            <a:pPr marL="457200" lvl="1" indent="0">
              <a:buNone/>
            </a:pPr>
            <a:r>
              <a:rPr lang="en-US" dirty="0"/>
              <a:t>UPL </a:t>
            </a:r>
            <a:r>
              <a:rPr lang="en-US" dirty="0">
                <a:latin typeface="Webdings" panose="05030102010509060703" pitchFamily="18" charset="2"/>
              </a:rPr>
              <a:t>4</a:t>
            </a:r>
            <a:r>
              <a:rPr lang="en-US" dirty="0"/>
              <a:t>Private UPL </a:t>
            </a:r>
            <a:r>
              <a:rPr lang="en-US" dirty="0">
                <a:latin typeface="Webdings" panose="05030102010509060703" pitchFamily="18" charset="2"/>
              </a:rPr>
              <a:t>4</a:t>
            </a:r>
            <a:r>
              <a:rPr lang="en-US" dirty="0"/>
              <a:t>DSRIP </a:t>
            </a:r>
            <a:r>
              <a:rPr lang="en-US" dirty="0">
                <a:latin typeface="Webdings" panose="05030102010509060703" pitchFamily="18" charset="2"/>
              </a:rPr>
              <a:t>4</a:t>
            </a:r>
            <a:r>
              <a:rPr lang="en-US" dirty="0"/>
              <a:t>QIPP </a:t>
            </a:r>
            <a:r>
              <a:rPr lang="en-US" dirty="0">
                <a:latin typeface="Webdings" panose="05030102010509060703" pitchFamily="18" charset="2"/>
              </a:rPr>
              <a:t>4</a:t>
            </a:r>
            <a:r>
              <a:rPr lang="en-US" dirty="0"/>
              <a:t>UC </a:t>
            </a:r>
            <a:r>
              <a:rPr lang="en-US" dirty="0">
                <a:latin typeface="Webdings" panose="05030102010509060703" pitchFamily="18" charset="2"/>
              </a:rPr>
              <a:t>4</a:t>
            </a:r>
            <a:r>
              <a:rPr lang="en-US" dirty="0"/>
              <a:t>CHIRP </a:t>
            </a:r>
            <a:r>
              <a:rPr lang="en-US" dirty="0">
                <a:latin typeface="Webdings" panose="05030102010509060703" pitchFamily="18" charset="2"/>
              </a:rPr>
              <a:t>4</a:t>
            </a:r>
            <a:r>
              <a:rPr lang="en-US" dirty="0"/>
              <a:t>? </a:t>
            </a:r>
          </a:p>
          <a:p>
            <a:r>
              <a:rPr lang="en-US" dirty="0"/>
              <a:t>COVID was a boom…. But the funds &amp; volume are almost gone, but the cost are still here.</a:t>
            </a:r>
          </a:p>
          <a:p>
            <a:pPr lvl="1"/>
            <a:r>
              <a:rPr lang="en-US" dirty="0"/>
              <a:t>Staffing cost is seeming to level, but other cost increases are permanent</a:t>
            </a:r>
          </a:p>
          <a:p>
            <a:r>
              <a:rPr lang="en-US" dirty="0"/>
              <a:t>So…., What’s the next thing… </a:t>
            </a:r>
          </a:p>
          <a:p>
            <a:r>
              <a:rPr lang="en-US" dirty="0"/>
              <a:t>What if there is not a “thing”</a:t>
            </a:r>
          </a:p>
          <a:p>
            <a:endParaRPr lang="en-US" dirty="0"/>
          </a:p>
          <a:p>
            <a:endParaRPr lang="en-US" dirty="0"/>
          </a:p>
          <a:p>
            <a:pPr marL="457200" lvl="1" indent="0">
              <a:buNone/>
            </a:pPr>
            <a:endParaRPr lang="en-US" dirty="0"/>
          </a:p>
          <a:p>
            <a:pPr marL="457200" lvl="1" indent="0">
              <a:buNone/>
            </a:pPr>
            <a:endParaRPr lang="en-US" dirty="0"/>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17188844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C1573-403C-DB03-1ABB-1578222CA1E1}"/>
              </a:ext>
            </a:extLst>
          </p:cNvPr>
          <p:cNvSpPr>
            <a:spLocks noGrp="1"/>
          </p:cNvSpPr>
          <p:nvPr>
            <p:ph type="title"/>
          </p:nvPr>
        </p:nvSpPr>
        <p:spPr/>
        <p:txBody>
          <a:bodyPr/>
          <a:lstStyle/>
          <a:p>
            <a:r>
              <a:rPr lang="en-US" dirty="0"/>
              <a:t>Innovation (CMS style)</a:t>
            </a:r>
          </a:p>
        </p:txBody>
      </p:sp>
      <p:sp>
        <p:nvSpPr>
          <p:cNvPr id="3" name="Content Placeholder 2">
            <a:extLst>
              <a:ext uri="{FF2B5EF4-FFF2-40B4-BE49-F238E27FC236}">
                <a16:creationId xmlns:a16="http://schemas.microsoft.com/office/drawing/2014/main" id="{A55A4184-F8DA-5377-292B-3A3CCA973E2C}"/>
              </a:ext>
            </a:extLst>
          </p:cNvPr>
          <p:cNvSpPr>
            <a:spLocks noGrp="1"/>
          </p:cNvSpPr>
          <p:nvPr>
            <p:ph idx="1"/>
          </p:nvPr>
        </p:nvSpPr>
        <p:spPr/>
        <p:txBody>
          <a:bodyPr/>
          <a:lstStyle/>
          <a:p>
            <a:r>
              <a:rPr lang="en-US" dirty="0"/>
              <a:t>P4P – Pays for paper…..  Lots of reporting?  Does it move the needle?</a:t>
            </a:r>
          </a:p>
          <a:p>
            <a:r>
              <a:rPr lang="en-US" dirty="0"/>
              <a:t>ACO’s – Who actually makes the money?  They want your volume and participation, but who gets paid?</a:t>
            </a:r>
          </a:p>
          <a:p>
            <a:r>
              <a:rPr lang="en-US" dirty="0"/>
              <a:t>CHART – Cancelled</a:t>
            </a:r>
          </a:p>
          <a:p>
            <a:r>
              <a:rPr lang="en-US" dirty="0"/>
              <a:t>BPCI – Very low participation.  JAMA study states it cost money… </a:t>
            </a:r>
          </a:p>
          <a:p>
            <a:endParaRPr lang="en-US" dirty="0"/>
          </a:p>
          <a:p>
            <a:r>
              <a:rPr lang="en-US" dirty="0"/>
              <a:t>There are NO rural hospitals inside the Washington Beltway</a:t>
            </a:r>
          </a:p>
          <a:p>
            <a:endParaRPr lang="en-US" dirty="0"/>
          </a:p>
        </p:txBody>
      </p:sp>
    </p:spTree>
    <p:extLst>
      <p:ext uri="{BB962C8B-B14F-4D97-AF65-F5344CB8AC3E}">
        <p14:creationId xmlns:p14="http://schemas.microsoft.com/office/powerpoint/2010/main" val="42840491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C1573-403C-DB03-1ABB-1578222CA1E1}"/>
              </a:ext>
            </a:extLst>
          </p:cNvPr>
          <p:cNvSpPr>
            <a:spLocks noGrp="1"/>
          </p:cNvSpPr>
          <p:nvPr>
            <p:ph type="title"/>
          </p:nvPr>
        </p:nvSpPr>
        <p:spPr/>
        <p:txBody>
          <a:bodyPr/>
          <a:lstStyle/>
          <a:p>
            <a:r>
              <a:rPr lang="en-US" dirty="0"/>
              <a:t>We need a new message</a:t>
            </a:r>
          </a:p>
        </p:txBody>
      </p:sp>
      <p:sp>
        <p:nvSpPr>
          <p:cNvPr id="3" name="Content Placeholder 2">
            <a:extLst>
              <a:ext uri="{FF2B5EF4-FFF2-40B4-BE49-F238E27FC236}">
                <a16:creationId xmlns:a16="http://schemas.microsoft.com/office/drawing/2014/main" id="{A55A4184-F8DA-5377-292B-3A3CCA973E2C}"/>
              </a:ext>
            </a:extLst>
          </p:cNvPr>
          <p:cNvSpPr>
            <a:spLocks noGrp="1"/>
          </p:cNvSpPr>
          <p:nvPr>
            <p:ph idx="1"/>
          </p:nvPr>
        </p:nvSpPr>
        <p:spPr/>
        <p:txBody>
          <a:bodyPr>
            <a:normAutofit/>
          </a:bodyPr>
          <a:lstStyle/>
          <a:p>
            <a:r>
              <a:rPr lang="en-US" dirty="0"/>
              <a:t>We get lots of “fixes” and new ideas, but what we need is a long-term sustainable competitive fairness / rates.  </a:t>
            </a:r>
          </a:p>
          <a:p>
            <a:pPr lvl="1"/>
            <a:r>
              <a:rPr lang="en-US" dirty="0"/>
              <a:t>The problem is that rural encompasses such a broad range of sizes.  Its not a one size fits all solution.</a:t>
            </a:r>
          </a:p>
          <a:p>
            <a:pPr lvl="1"/>
            <a:r>
              <a:rPr lang="en-US" dirty="0"/>
              <a:t>Rural needs some protection form Advantage.  Not just higher payments, but something to encourage the insurance company.</a:t>
            </a:r>
          </a:p>
          <a:p>
            <a:pPr lvl="2"/>
            <a:r>
              <a:rPr lang="en-US" dirty="0"/>
              <a:t>If we get higher rates, then we are the “high cost provider” and they will steer care away.  </a:t>
            </a:r>
          </a:p>
          <a:p>
            <a:pPr lvl="2"/>
            <a:r>
              <a:rPr lang="en-US" dirty="0"/>
              <a:t>The CAH copayment needs a solution, as CAH is disadvantaged.</a:t>
            </a:r>
          </a:p>
          <a:p>
            <a:pPr lvl="1"/>
            <a:r>
              <a:rPr lang="en-US" dirty="0"/>
              <a:t>Managed care in general ignores rural.  Take it or leave it contracts, and some just don’t care.</a:t>
            </a:r>
          </a:p>
        </p:txBody>
      </p:sp>
    </p:spTree>
    <p:extLst>
      <p:ext uri="{BB962C8B-B14F-4D97-AF65-F5344CB8AC3E}">
        <p14:creationId xmlns:p14="http://schemas.microsoft.com/office/powerpoint/2010/main" val="153118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A8865-2051-49C9-945F-B38D1CC6C550}"/>
              </a:ext>
            </a:extLst>
          </p:cNvPr>
          <p:cNvSpPr>
            <a:spLocks noGrp="1"/>
          </p:cNvSpPr>
          <p:nvPr>
            <p:ph type="title"/>
          </p:nvPr>
        </p:nvSpPr>
        <p:spPr>
          <a:xfrm>
            <a:off x="838200" y="365126"/>
            <a:ext cx="10515600" cy="629485"/>
          </a:xfrm>
        </p:spPr>
        <p:txBody>
          <a:bodyPr>
            <a:normAutofit fontScale="90000"/>
          </a:bodyPr>
          <a:lstStyle/>
          <a:p>
            <a:r>
              <a:rPr lang="en-US" dirty="0"/>
              <a:t>Medicare DSH and 340B</a:t>
            </a:r>
          </a:p>
        </p:txBody>
      </p:sp>
      <p:sp>
        <p:nvSpPr>
          <p:cNvPr id="3" name="Content Placeholder 2">
            <a:extLst>
              <a:ext uri="{FF2B5EF4-FFF2-40B4-BE49-F238E27FC236}">
                <a16:creationId xmlns:a16="http://schemas.microsoft.com/office/drawing/2014/main" id="{E14F3BDA-E0EE-406A-BC3A-533646BE9D86}"/>
              </a:ext>
            </a:extLst>
          </p:cNvPr>
          <p:cNvSpPr>
            <a:spLocks noGrp="1"/>
          </p:cNvSpPr>
          <p:nvPr>
            <p:ph idx="1"/>
          </p:nvPr>
        </p:nvSpPr>
        <p:spPr>
          <a:xfrm>
            <a:off x="661737" y="994611"/>
            <a:ext cx="10515600" cy="5317216"/>
          </a:xfrm>
        </p:spPr>
        <p:txBody>
          <a:bodyPr>
            <a:normAutofit fontScale="92500" lnSpcReduction="10000"/>
          </a:bodyPr>
          <a:lstStyle/>
          <a:p>
            <a:pPr lvl="3"/>
            <a:r>
              <a:rPr lang="en-US" sz="100" dirty="0"/>
              <a:t>Can</a:t>
            </a:r>
          </a:p>
          <a:p>
            <a:pPr>
              <a:buClr>
                <a:srgbClr val="CCB066"/>
              </a:buClr>
            </a:pPr>
            <a:r>
              <a:rPr lang="en-US" dirty="0"/>
              <a:t>Eligibility</a:t>
            </a:r>
          </a:p>
          <a:p>
            <a:pPr lvl="1"/>
            <a:r>
              <a:rPr lang="en-US" dirty="0"/>
              <a:t>PPS hospitals (incl rural classifications), CAH, rural referral centers (RRC), Children’s hosp, Freestanding Cancer facilities</a:t>
            </a:r>
          </a:p>
          <a:p>
            <a:pPr lvl="1"/>
            <a:endParaRPr lang="en-US" sz="1000" dirty="0"/>
          </a:p>
          <a:p>
            <a:pPr>
              <a:buClr>
                <a:srgbClr val="CCB066"/>
              </a:buClr>
            </a:pPr>
            <a:r>
              <a:rPr lang="en-US" dirty="0"/>
              <a:t>Prospectively Paid Hospitals</a:t>
            </a:r>
          </a:p>
          <a:p>
            <a:pPr lvl="1"/>
            <a:r>
              <a:rPr lang="en-US" sz="2800" dirty="0"/>
              <a:t>Not classified as Sole Community (SCH)</a:t>
            </a:r>
          </a:p>
          <a:p>
            <a:pPr lvl="2"/>
            <a:r>
              <a:rPr lang="en-US" sz="2400" dirty="0"/>
              <a:t>Medicare Disproportionate Share (DSH) Payment percentage – 11.75% or greater from most recent CR</a:t>
            </a:r>
          </a:p>
          <a:p>
            <a:pPr>
              <a:buClr>
                <a:srgbClr val="CCB066"/>
              </a:buClr>
            </a:pPr>
            <a:endParaRPr lang="en-US" dirty="0"/>
          </a:p>
          <a:p>
            <a:pPr lvl="1"/>
            <a:r>
              <a:rPr lang="en-US" sz="2800" dirty="0"/>
              <a:t>Sole Community (SCH)</a:t>
            </a:r>
          </a:p>
          <a:p>
            <a:pPr lvl="2"/>
            <a:r>
              <a:rPr lang="en-US" dirty="0"/>
              <a:t> </a:t>
            </a:r>
            <a:r>
              <a:rPr lang="en-US" sz="2400" dirty="0"/>
              <a:t>Medicare DSH Payment percentage – 8% or greater from most recently filed CR</a:t>
            </a:r>
          </a:p>
          <a:p>
            <a:pPr lvl="1"/>
            <a:endParaRPr lang="en-US" sz="2800" dirty="0"/>
          </a:p>
          <a:p>
            <a:pPr lvl="1"/>
            <a:r>
              <a:rPr lang="en-US" sz="2800" dirty="0"/>
              <a:t>Trend in Pharmaceutical companies toward reducing participation for those hospitals that have multiple contracts.</a:t>
            </a:r>
          </a:p>
          <a:p>
            <a:pPr lvl="2"/>
            <a:r>
              <a:rPr lang="en-US" sz="2400" dirty="0"/>
              <a:t>Companies are encouraging only one retail outlet or indicating a primary outlet.</a:t>
            </a:r>
          </a:p>
        </p:txBody>
      </p:sp>
    </p:spTree>
    <p:extLst>
      <p:ext uri="{BB962C8B-B14F-4D97-AF65-F5344CB8AC3E}">
        <p14:creationId xmlns:p14="http://schemas.microsoft.com/office/powerpoint/2010/main" val="387719609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C1573-403C-DB03-1ABB-1578222CA1E1}"/>
              </a:ext>
            </a:extLst>
          </p:cNvPr>
          <p:cNvSpPr>
            <a:spLocks noGrp="1"/>
          </p:cNvSpPr>
          <p:nvPr>
            <p:ph type="title"/>
          </p:nvPr>
        </p:nvSpPr>
        <p:spPr/>
        <p:txBody>
          <a:bodyPr/>
          <a:lstStyle/>
          <a:p>
            <a:r>
              <a:rPr lang="en-US" dirty="0"/>
              <a:t>When a loss is a gain</a:t>
            </a:r>
          </a:p>
        </p:txBody>
      </p:sp>
      <p:sp>
        <p:nvSpPr>
          <p:cNvPr id="3" name="Content Placeholder 2">
            <a:extLst>
              <a:ext uri="{FF2B5EF4-FFF2-40B4-BE49-F238E27FC236}">
                <a16:creationId xmlns:a16="http://schemas.microsoft.com/office/drawing/2014/main" id="{A55A4184-F8DA-5377-292B-3A3CCA973E2C}"/>
              </a:ext>
            </a:extLst>
          </p:cNvPr>
          <p:cNvSpPr>
            <a:spLocks noGrp="1"/>
          </p:cNvSpPr>
          <p:nvPr>
            <p:ph idx="1"/>
          </p:nvPr>
        </p:nvSpPr>
        <p:spPr/>
        <p:txBody>
          <a:bodyPr>
            <a:normAutofit/>
          </a:bodyPr>
          <a:lstStyle/>
          <a:p>
            <a:r>
              <a:rPr lang="en-US" dirty="0"/>
              <a:t>There is always two sides to the coin.</a:t>
            </a:r>
          </a:p>
          <a:p>
            <a:r>
              <a:rPr lang="en-US" dirty="0"/>
              <a:t>Example - The new HHA payment system is causing closure of many small agencies.  The public (SEC) companies believe that’s good for business as they are more efficient and can have more patients.</a:t>
            </a:r>
          </a:p>
          <a:p>
            <a:r>
              <a:rPr lang="en-US" dirty="0"/>
              <a:t>You can’t beat efficiency.</a:t>
            </a:r>
          </a:p>
          <a:p>
            <a:r>
              <a:rPr lang="en-US" dirty="0"/>
              <a:t>Size matters in contracting and in all negotiations.</a:t>
            </a:r>
          </a:p>
        </p:txBody>
      </p:sp>
    </p:spTree>
    <p:extLst>
      <p:ext uri="{BB962C8B-B14F-4D97-AF65-F5344CB8AC3E}">
        <p14:creationId xmlns:p14="http://schemas.microsoft.com/office/powerpoint/2010/main" val="270632720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C1573-403C-DB03-1ABB-1578222CA1E1}"/>
              </a:ext>
            </a:extLst>
          </p:cNvPr>
          <p:cNvSpPr>
            <a:spLocks noGrp="1"/>
          </p:cNvSpPr>
          <p:nvPr>
            <p:ph type="title"/>
          </p:nvPr>
        </p:nvSpPr>
        <p:spPr/>
        <p:txBody>
          <a:bodyPr/>
          <a:lstStyle/>
          <a:p>
            <a:r>
              <a:rPr lang="en-US" dirty="0"/>
              <a:t>Only two ways to go</a:t>
            </a:r>
          </a:p>
        </p:txBody>
      </p:sp>
      <p:sp>
        <p:nvSpPr>
          <p:cNvPr id="3" name="Content Placeholder 2">
            <a:extLst>
              <a:ext uri="{FF2B5EF4-FFF2-40B4-BE49-F238E27FC236}">
                <a16:creationId xmlns:a16="http://schemas.microsoft.com/office/drawing/2014/main" id="{A55A4184-F8DA-5377-292B-3A3CCA973E2C}"/>
              </a:ext>
            </a:extLst>
          </p:cNvPr>
          <p:cNvSpPr>
            <a:spLocks noGrp="1"/>
          </p:cNvSpPr>
          <p:nvPr>
            <p:ph idx="1"/>
          </p:nvPr>
        </p:nvSpPr>
        <p:spPr/>
        <p:txBody>
          <a:bodyPr/>
          <a:lstStyle/>
          <a:p>
            <a:r>
              <a:rPr lang="en-US" dirty="0"/>
              <a:t>We can either increase revenue</a:t>
            </a:r>
          </a:p>
          <a:p>
            <a:pPr lvl="1"/>
            <a:r>
              <a:rPr lang="en-US" dirty="0"/>
              <a:t>We can’t invent more patients, unless you’re the Wuhon lab. </a:t>
            </a:r>
          </a:p>
          <a:p>
            <a:pPr lvl="1"/>
            <a:r>
              <a:rPr lang="en-US" dirty="0"/>
              <a:t>Programs that are seen as abusive by CMS for over utilization or over referrals are short lived and dangerous. Lab &amp; Pharma.</a:t>
            </a:r>
          </a:p>
          <a:p>
            <a:pPr lvl="2"/>
            <a:r>
              <a:rPr lang="en-US" dirty="0"/>
              <a:t>If its not good for patient care – steer away!</a:t>
            </a:r>
          </a:p>
          <a:p>
            <a:pPr lvl="1"/>
            <a:r>
              <a:rPr lang="en-US" dirty="0"/>
              <a:t>You can reclaim market share – tough competition.</a:t>
            </a:r>
          </a:p>
          <a:p>
            <a:r>
              <a:rPr lang="en-US" dirty="0"/>
              <a:t>Or decrease expenses</a:t>
            </a:r>
          </a:p>
          <a:p>
            <a:pPr lvl="1"/>
            <a:r>
              <a:rPr lang="en-US" dirty="0"/>
              <a:t>HCA is example of extreme efficiency</a:t>
            </a:r>
          </a:p>
          <a:p>
            <a:pPr lvl="1"/>
            <a:r>
              <a:rPr lang="en-US" dirty="0"/>
              <a:t>Even combinations of 2 or 3 facilities can create remarkable economies of scale</a:t>
            </a:r>
          </a:p>
          <a:p>
            <a:pPr lvl="2"/>
            <a:r>
              <a:rPr lang="en-US" dirty="0"/>
              <a:t>Preferred, Mid Coast are examples where the size produces savings.  Cost reports show it!</a:t>
            </a:r>
          </a:p>
        </p:txBody>
      </p:sp>
    </p:spTree>
    <p:extLst>
      <p:ext uri="{BB962C8B-B14F-4D97-AF65-F5344CB8AC3E}">
        <p14:creationId xmlns:p14="http://schemas.microsoft.com/office/powerpoint/2010/main" val="268450840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46037-1720-D134-7730-6F6993051B7E}"/>
              </a:ext>
            </a:extLst>
          </p:cNvPr>
          <p:cNvSpPr>
            <a:spLocks noGrp="1"/>
          </p:cNvSpPr>
          <p:nvPr>
            <p:ph type="title"/>
          </p:nvPr>
        </p:nvSpPr>
        <p:spPr/>
        <p:txBody>
          <a:bodyPr/>
          <a:lstStyle/>
          <a:p>
            <a:r>
              <a:rPr lang="en-US" dirty="0"/>
              <a:t>Efficiency &amp; Co-Op programs</a:t>
            </a:r>
          </a:p>
        </p:txBody>
      </p:sp>
      <p:sp>
        <p:nvSpPr>
          <p:cNvPr id="3" name="Content Placeholder 2">
            <a:extLst>
              <a:ext uri="{FF2B5EF4-FFF2-40B4-BE49-F238E27FC236}">
                <a16:creationId xmlns:a16="http://schemas.microsoft.com/office/drawing/2014/main" id="{4D904BEB-E38C-AC5C-5725-DE3A67A00700}"/>
              </a:ext>
            </a:extLst>
          </p:cNvPr>
          <p:cNvSpPr>
            <a:spLocks noGrp="1"/>
          </p:cNvSpPr>
          <p:nvPr>
            <p:ph idx="1"/>
          </p:nvPr>
        </p:nvSpPr>
        <p:spPr/>
        <p:txBody>
          <a:bodyPr>
            <a:normAutofit/>
          </a:bodyPr>
          <a:lstStyle/>
          <a:p>
            <a:r>
              <a:rPr lang="en-US" dirty="0"/>
              <a:t>Lots of possibilities</a:t>
            </a:r>
          </a:p>
          <a:p>
            <a:pPr lvl="1"/>
            <a:r>
              <a:rPr lang="en-US" dirty="0"/>
              <a:t>Coop individual services continuum … Full integration of programs</a:t>
            </a:r>
          </a:p>
          <a:p>
            <a:pPr lvl="0"/>
            <a:r>
              <a:rPr lang="en-US" dirty="0"/>
              <a:t>Strategic partnerships of rural hospitals</a:t>
            </a:r>
          </a:p>
          <a:p>
            <a:pPr lvl="1"/>
            <a:r>
              <a:rPr lang="en-US" dirty="0"/>
              <a:t>Purchasing coop experience – We formed one for ourselves</a:t>
            </a:r>
          </a:p>
          <a:p>
            <a:pPr lvl="2"/>
            <a:r>
              <a:rPr lang="en-US" dirty="0"/>
              <a:t>Payroll &amp; Benefits</a:t>
            </a:r>
          </a:p>
          <a:p>
            <a:pPr lvl="2"/>
            <a:r>
              <a:rPr lang="en-US" dirty="0"/>
              <a:t>All Insurance</a:t>
            </a:r>
          </a:p>
          <a:p>
            <a:pPr lvl="2"/>
            <a:r>
              <a:rPr lang="en-US" dirty="0"/>
              <a:t>40 companies in the same accounting.</a:t>
            </a:r>
          </a:p>
          <a:p>
            <a:pPr lvl="2"/>
            <a:r>
              <a:rPr lang="en-US" dirty="0"/>
              <a:t>Consolidated phone and internet contracting</a:t>
            </a:r>
          </a:p>
          <a:p>
            <a:pPr lvl="2"/>
            <a:r>
              <a:rPr lang="en-US" dirty="0"/>
              <a:t>Various IT projects, cloud storage, BI software, etc.</a:t>
            </a:r>
          </a:p>
          <a:p>
            <a:pPr lvl="2"/>
            <a:r>
              <a:rPr lang="en-US" dirty="0"/>
              <a:t>15 providers in the same HIM system, with a consolidated billing office</a:t>
            </a:r>
          </a:p>
          <a:p>
            <a:pPr lvl="1"/>
            <a:r>
              <a:rPr lang="en-US" dirty="0"/>
              <a:t>Gains are all shared.  </a:t>
            </a:r>
          </a:p>
          <a:p>
            <a:pPr lvl="2"/>
            <a:endParaRPr lang="en-US" dirty="0"/>
          </a:p>
        </p:txBody>
      </p:sp>
    </p:spTree>
    <p:extLst>
      <p:ext uri="{BB962C8B-B14F-4D97-AF65-F5344CB8AC3E}">
        <p14:creationId xmlns:p14="http://schemas.microsoft.com/office/powerpoint/2010/main" val="243051841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DF4ED-4C71-F8E8-A69A-67D3BCB76795}"/>
              </a:ext>
            </a:extLst>
          </p:cNvPr>
          <p:cNvSpPr>
            <a:spLocks noGrp="1"/>
          </p:cNvSpPr>
          <p:nvPr>
            <p:ph type="title"/>
          </p:nvPr>
        </p:nvSpPr>
        <p:spPr/>
        <p:txBody>
          <a:bodyPr/>
          <a:lstStyle/>
          <a:p>
            <a:pPr lvl="0"/>
            <a:r>
              <a:rPr lang="en-US" dirty="0"/>
              <a:t>Issues</a:t>
            </a:r>
          </a:p>
        </p:txBody>
      </p:sp>
      <p:sp>
        <p:nvSpPr>
          <p:cNvPr id="3" name="Content Placeholder 2">
            <a:extLst>
              <a:ext uri="{FF2B5EF4-FFF2-40B4-BE49-F238E27FC236}">
                <a16:creationId xmlns:a16="http://schemas.microsoft.com/office/drawing/2014/main" id="{40012257-4210-1408-10CE-D759EE7C4AF8}"/>
              </a:ext>
            </a:extLst>
          </p:cNvPr>
          <p:cNvSpPr>
            <a:spLocks noGrp="1"/>
          </p:cNvSpPr>
          <p:nvPr>
            <p:ph idx="1"/>
          </p:nvPr>
        </p:nvSpPr>
        <p:spPr>
          <a:xfrm>
            <a:off x="838200" y="1463315"/>
            <a:ext cx="10515600" cy="4351338"/>
          </a:xfrm>
        </p:spPr>
        <p:txBody>
          <a:bodyPr>
            <a:normAutofit lnSpcReduction="10000"/>
          </a:bodyPr>
          <a:lstStyle/>
          <a:p>
            <a:pPr lvl="0"/>
            <a:r>
              <a:rPr lang="en-US" dirty="0"/>
              <a:t>Ensure the majority of the savings / profits do not go to the sponsors, consultants, or agents.</a:t>
            </a:r>
          </a:p>
          <a:p>
            <a:pPr lvl="0"/>
            <a:r>
              <a:rPr lang="en-US" dirty="0"/>
              <a:t>Understand past relationships may change. </a:t>
            </a:r>
          </a:p>
          <a:p>
            <a:pPr lvl="1"/>
            <a:r>
              <a:rPr lang="en-US" dirty="0"/>
              <a:t>Hire quality – not friends</a:t>
            </a:r>
          </a:p>
          <a:p>
            <a:r>
              <a:rPr lang="en-US" dirty="0"/>
              <a:t>Consider gainsharing with the leadership or sponsor</a:t>
            </a:r>
          </a:p>
          <a:p>
            <a:r>
              <a:rPr lang="en-US" dirty="0"/>
              <a:t>Prefer employed leadership vs. vendor sponsor</a:t>
            </a:r>
          </a:p>
          <a:p>
            <a:pPr lvl="1"/>
            <a:r>
              <a:rPr lang="en-US" dirty="0"/>
              <a:t>Forces new relationships and its based on business terms, not personal terms</a:t>
            </a:r>
          </a:p>
          <a:p>
            <a:pPr lvl="1"/>
            <a:r>
              <a:rPr lang="en-US" dirty="0"/>
              <a:t>Business experience is better than healthcare experience.  We need fresh ideas!</a:t>
            </a:r>
          </a:p>
          <a:p>
            <a:pPr lvl="1"/>
            <a:r>
              <a:rPr lang="en-US" dirty="0"/>
              <a:t>You need a non affiliated / non biased leader</a:t>
            </a:r>
          </a:p>
          <a:p>
            <a:r>
              <a:rPr lang="en-US" dirty="0"/>
              <a:t>Use a not for profit corporation for the organizational structure</a:t>
            </a:r>
          </a:p>
        </p:txBody>
      </p:sp>
    </p:spTree>
    <p:extLst>
      <p:ext uri="{BB962C8B-B14F-4D97-AF65-F5344CB8AC3E}">
        <p14:creationId xmlns:p14="http://schemas.microsoft.com/office/powerpoint/2010/main" val="361313039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46037-1720-D134-7730-6F6993051B7E}"/>
              </a:ext>
            </a:extLst>
          </p:cNvPr>
          <p:cNvSpPr>
            <a:spLocks noGrp="1"/>
          </p:cNvSpPr>
          <p:nvPr>
            <p:ph type="title"/>
          </p:nvPr>
        </p:nvSpPr>
        <p:spPr/>
        <p:txBody>
          <a:bodyPr/>
          <a:lstStyle/>
          <a:p>
            <a:r>
              <a:rPr lang="en-US" dirty="0" err="1"/>
              <a:t>Co-OP</a:t>
            </a:r>
            <a:r>
              <a:rPr lang="en-US" dirty="0"/>
              <a:t> programs</a:t>
            </a:r>
          </a:p>
        </p:txBody>
      </p:sp>
      <p:sp>
        <p:nvSpPr>
          <p:cNvPr id="3" name="Content Placeholder 2">
            <a:extLst>
              <a:ext uri="{FF2B5EF4-FFF2-40B4-BE49-F238E27FC236}">
                <a16:creationId xmlns:a16="http://schemas.microsoft.com/office/drawing/2014/main" id="{4D904BEB-E38C-AC5C-5725-DE3A67A00700}"/>
              </a:ext>
            </a:extLst>
          </p:cNvPr>
          <p:cNvSpPr>
            <a:spLocks noGrp="1"/>
          </p:cNvSpPr>
          <p:nvPr>
            <p:ph idx="1"/>
          </p:nvPr>
        </p:nvSpPr>
        <p:spPr/>
        <p:txBody>
          <a:bodyPr>
            <a:normAutofit fontScale="92500" lnSpcReduction="10000"/>
          </a:bodyPr>
          <a:lstStyle/>
          <a:p>
            <a:r>
              <a:rPr lang="en-US" dirty="0"/>
              <a:t>The Multi jurisdictional LPPF is a </a:t>
            </a:r>
            <a:r>
              <a:rPr lang="en-US" dirty="0" err="1"/>
              <a:t>Co-OP</a:t>
            </a:r>
            <a:r>
              <a:rPr lang="en-US" dirty="0"/>
              <a:t> IGT program</a:t>
            </a:r>
          </a:p>
          <a:p>
            <a:r>
              <a:rPr lang="en-US" dirty="0"/>
              <a:t>IT and HIM cost have already forced providers into </a:t>
            </a:r>
            <a:r>
              <a:rPr lang="en-US" dirty="0" err="1"/>
              <a:t>Co-OP</a:t>
            </a:r>
            <a:r>
              <a:rPr lang="en-US" dirty="0"/>
              <a:t> arrangements</a:t>
            </a:r>
          </a:p>
          <a:p>
            <a:pPr lvl="1"/>
            <a:r>
              <a:rPr lang="en-US" dirty="0"/>
              <a:t>Cerner / Epic</a:t>
            </a:r>
          </a:p>
          <a:p>
            <a:pPr marL="685800" marR="0" lvl="1" indent="-228600" algn="l" defTabSz="914400" rtl="0" eaLnBrk="1" fontAlgn="auto" latinLnBrk="0" hangingPunct="1">
              <a:lnSpc>
                <a:spcPct val="90000"/>
              </a:lnSpc>
              <a:spcBef>
                <a:spcPts val="500"/>
              </a:spcBef>
              <a:spcAft>
                <a:spcPts val="0"/>
              </a:spcAft>
              <a:buClr>
                <a:srgbClr val="CCB066"/>
              </a:buClr>
              <a:buSzTx/>
              <a:buFont typeface="Arial" panose="020B0604020202020204" pitchFamily="34" charset="0"/>
              <a:buChar char="•"/>
              <a:tabLst/>
              <a:defRPr/>
            </a:pPr>
            <a:r>
              <a:rPr lang="en-US" sz="2400" kern="1200" dirty="0">
                <a:solidFill>
                  <a:srgbClr val="001E55"/>
                </a:solidFill>
                <a:effectLst/>
                <a:latin typeface="Times New Roman" panose="02020603050405020304" pitchFamily="18" charset="0"/>
                <a:ea typeface="+mn-ea"/>
                <a:cs typeface="Times New Roman" panose="02020603050405020304" pitchFamily="18" charset="0"/>
              </a:rPr>
              <a:t>Why do we need individual IT systems?</a:t>
            </a:r>
            <a:endParaRPr lang="en-US" sz="2400" dirty="0">
              <a:effectLst/>
            </a:endParaRPr>
          </a:p>
          <a:p>
            <a:r>
              <a:rPr lang="en-US" dirty="0"/>
              <a:t>Purchasing has </a:t>
            </a:r>
            <a:r>
              <a:rPr lang="en-US" baseline="0" dirty="0"/>
              <a:t> been a GPO f</a:t>
            </a:r>
            <a:r>
              <a:rPr lang="en-US" dirty="0"/>
              <a:t>or years – but who gets the rebate… the consolidator</a:t>
            </a:r>
          </a:p>
          <a:p>
            <a:r>
              <a:rPr lang="en-US" dirty="0"/>
              <a:t>Name a cost – </a:t>
            </a:r>
          </a:p>
          <a:p>
            <a:pPr lvl="1"/>
            <a:r>
              <a:rPr lang="en-US" dirty="0"/>
              <a:t>Low lift - Insurance, Benefits, Utilities, Phone, IT support</a:t>
            </a:r>
          </a:p>
          <a:p>
            <a:pPr lvl="1"/>
            <a:r>
              <a:rPr lang="en-US" dirty="0"/>
              <a:t>Patient care is more complicated</a:t>
            </a:r>
          </a:p>
          <a:p>
            <a:pPr lvl="1"/>
            <a:r>
              <a:rPr lang="en-US" dirty="0"/>
              <a:t>Risk vs. non risk</a:t>
            </a:r>
          </a:p>
          <a:p>
            <a:pPr lvl="1"/>
            <a:r>
              <a:rPr lang="en-US" dirty="0"/>
              <a:t>Look at every vendor in the room – what can fit?</a:t>
            </a:r>
          </a:p>
          <a:p>
            <a:endParaRPr lang="en-US" dirty="0"/>
          </a:p>
          <a:p>
            <a:pPr marL="457200" lvl="1" indent="0">
              <a:buNone/>
            </a:pPr>
            <a:endParaRPr lang="en-US" dirty="0"/>
          </a:p>
          <a:p>
            <a:endParaRPr lang="en-US" dirty="0"/>
          </a:p>
          <a:p>
            <a:endParaRPr lang="en-US" dirty="0"/>
          </a:p>
        </p:txBody>
      </p:sp>
    </p:spTree>
    <p:extLst>
      <p:ext uri="{BB962C8B-B14F-4D97-AF65-F5344CB8AC3E}">
        <p14:creationId xmlns:p14="http://schemas.microsoft.com/office/powerpoint/2010/main" val="210271244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1162"/>
            <a:ext cx="2840182" cy="2371148"/>
          </a:xfrm>
        </p:spPr>
        <p:txBody>
          <a:bodyPr vert="horz" lIns="91440" tIns="45720" rIns="91440" bIns="45720" rtlCol="0" anchor="ctr">
            <a:normAutofit/>
          </a:bodyPr>
          <a:lstStyle/>
          <a:p>
            <a:r>
              <a:rPr lang="en-US" sz="3200" kern="1200" dirty="0">
                <a:solidFill>
                  <a:schemeClr val="accent1">
                    <a:lumMod val="50000"/>
                  </a:schemeClr>
                </a:solidFill>
                <a:latin typeface="+mj-lt"/>
                <a:ea typeface="+mj-ea"/>
                <a:cs typeface="+mj-cs"/>
              </a:rPr>
              <a:t>Questions?</a:t>
            </a:r>
          </a:p>
        </p:txBody>
      </p:sp>
      <p:pic>
        <p:nvPicPr>
          <p:cNvPr id="5" name="Picture 4">
            <a:extLst>
              <a:ext uri="{FF2B5EF4-FFF2-40B4-BE49-F238E27FC236}">
                <a16:creationId xmlns:a16="http://schemas.microsoft.com/office/drawing/2014/main" id="{9C1A1068-254F-4EDE-BB50-AC145001BD3C}"/>
              </a:ext>
            </a:extLst>
          </p:cNvPr>
          <p:cNvPicPr>
            <a:picLocks noChangeAspect="1"/>
          </p:cNvPicPr>
          <p:nvPr/>
        </p:nvPicPr>
        <p:blipFill>
          <a:blip r:embed="rId3"/>
          <a:stretch>
            <a:fillRect/>
          </a:stretch>
        </p:blipFill>
        <p:spPr>
          <a:xfrm>
            <a:off x="1286422" y="3440358"/>
            <a:ext cx="9872423" cy="2786267"/>
          </a:xfrm>
          <a:prstGeom prst="rect">
            <a:avLst/>
          </a:prstGeom>
        </p:spPr>
      </p:pic>
      <p:pic>
        <p:nvPicPr>
          <p:cNvPr id="4" name="Picture 3">
            <a:extLst>
              <a:ext uri="{FF2B5EF4-FFF2-40B4-BE49-F238E27FC236}">
                <a16:creationId xmlns:a16="http://schemas.microsoft.com/office/drawing/2014/main" id="{8C74354F-75F3-A435-2013-9FB5C48673B8}"/>
              </a:ext>
            </a:extLst>
          </p:cNvPr>
          <p:cNvPicPr>
            <a:picLocks noChangeAspect="1"/>
          </p:cNvPicPr>
          <p:nvPr/>
        </p:nvPicPr>
        <p:blipFill>
          <a:blip r:embed="rId4"/>
          <a:stretch>
            <a:fillRect/>
          </a:stretch>
        </p:blipFill>
        <p:spPr>
          <a:xfrm>
            <a:off x="8910084" y="552769"/>
            <a:ext cx="2443716" cy="2443716"/>
          </a:xfrm>
          <a:prstGeom prst="rect">
            <a:avLst/>
          </a:prstGeom>
        </p:spPr>
      </p:pic>
    </p:spTree>
    <p:extLst>
      <p:ext uri="{BB962C8B-B14F-4D97-AF65-F5344CB8AC3E}">
        <p14:creationId xmlns:p14="http://schemas.microsoft.com/office/powerpoint/2010/main" val="521712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A8865-2051-49C9-945F-B38D1CC6C550}"/>
              </a:ext>
            </a:extLst>
          </p:cNvPr>
          <p:cNvSpPr>
            <a:spLocks noGrp="1"/>
          </p:cNvSpPr>
          <p:nvPr>
            <p:ph type="title"/>
          </p:nvPr>
        </p:nvSpPr>
        <p:spPr>
          <a:xfrm>
            <a:off x="838200" y="365126"/>
            <a:ext cx="10515600" cy="810532"/>
          </a:xfrm>
        </p:spPr>
        <p:txBody>
          <a:bodyPr/>
          <a:lstStyle/>
          <a:p>
            <a:r>
              <a:rPr lang="en-US" dirty="0"/>
              <a:t>Medicare DSH and 340B</a:t>
            </a:r>
          </a:p>
        </p:txBody>
      </p:sp>
      <p:sp>
        <p:nvSpPr>
          <p:cNvPr id="3" name="Content Placeholder 2">
            <a:extLst>
              <a:ext uri="{FF2B5EF4-FFF2-40B4-BE49-F238E27FC236}">
                <a16:creationId xmlns:a16="http://schemas.microsoft.com/office/drawing/2014/main" id="{E14F3BDA-E0EE-406A-BC3A-533646BE9D86}"/>
              </a:ext>
            </a:extLst>
          </p:cNvPr>
          <p:cNvSpPr>
            <a:spLocks noGrp="1"/>
          </p:cNvSpPr>
          <p:nvPr>
            <p:ph idx="1"/>
          </p:nvPr>
        </p:nvSpPr>
        <p:spPr>
          <a:xfrm>
            <a:off x="838200" y="1175658"/>
            <a:ext cx="10515600" cy="5317216"/>
          </a:xfrm>
        </p:spPr>
        <p:txBody>
          <a:bodyPr>
            <a:normAutofit/>
          </a:bodyPr>
          <a:lstStyle/>
          <a:p>
            <a:pPr lvl="3"/>
            <a:r>
              <a:rPr lang="en-US" sz="100" dirty="0"/>
              <a:t>Can</a:t>
            </a:r>
          </a:p>
          <a:p>
            <a:pPr>
              <a:buClr>
                <a:srgbClr val="CCB066"/>
              </a:buClr>
            </a:pPr>
            <a:r>
              <a:rPr lang="en-US" dirty="0"/>
              <a:t>340B Program requirements</a:t>
            </a:r>
          </a:p>
          <a:p>
            <a:pPr>
              <a:buClr>
                <a:srgbClr val="CCB066"/>
              </a:buClr>
            </a:pPr>
            <a:endParaRPr lang="en-US" sz="1100" dirty="0"/>
          </a:p>
          <a:p>
            <a:pPr lvl="1"/>
            <a:r>
              <a:rPr lang="en-US" dirty="0"/>
              <a:t>HRSA rules mandate hospital’s notification of </a:t>
            </a:r>
            <a:r>
              <a:rPr lang="en-US" u="sng" dirty="0"/>
              <a:t>ineligibility</a:t>
            </a:r>
            <a:r>
              <a:rPr lang="en-US" dirty="0"/>
              <a:t> in 340B program  upon filing of CR indicating lack of eligibility.</a:t>
            </a:r>
          </a:p>
          <a:p>
            <a:pPr lvl="1"/>
            <a:endParaRPr lang="en-US" dirty="0"/>
          </a:p>
          <a:p>
            <a:pPr lvl="2"/>
            <a:r>
              <a:rPr lang="en-US" sz="2400" dirty="0"/>
              <a:t>HRSA mandates hospital cease purchasing drugs at 340B pricing on day hospital files the CR</a:t>
            </a:r>
          </a:p>
          <a:p>
            <a:pPr lvl="2"/>
            <a:endParaRPr lang="en-US" sz="2400" dirty="0"/>
          </a:p>
          <a:p>
            <a:pPr lvl="2"/>
            <a:r>
              <a:rPr lang="en-US" sz="2400" dirty="0"/>
              <a:t>FAQ on HRSA website addressing amended / reopened cost reports and lack of retroactive application for 340B eligibility.</a:t>
            </a:r>
          </a:p>
          <a:p>
            <a:pPr lvl="1"/>
            <a:endParaRPr lang="en-US" dirty="0"/>
          </a:p>
          <a:p>
            <a:pPr lvl="1"/>
            <a:endParaRPr lang="en-US" dirty="0"/>
          </a:p>
        </p:txBody>
      </p:sp>
    </p:spTree>
    <p:extLst>
      <p:ext uri="{BB962C8B-B14F-4D97-AF65-F5344CB8AC3E}">
        <p14:creationId xmlns:p14="http://schemas.microsoft.com/office/powerpoint/2010/main" val="928927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A8865-2051-49C9-945F-B38D1CC6C550}"/>
              </a:ext>
            </a:extLst>
          </p:cNvPr>
          <p:cNvSpPr>
            <a:spLocks noGrp="1"/>
          </p:cNvSpPr>
          <p:nvPr>
            <p:ph type="title"/>
          </p:nvPr>
        </p:nvSpPr>
        <p:spPr>
          <a:xfrm>
            <a:off x="838200" y="365125"/>
            <a:ext cx="10515600" cy="753991"/>
          </a:xfrm>
        </p:spPr>
        <p:txBody>
          <a:bodyPr>
            <a:normAutofit fontScale="90000"/>
          </a:bodyPr>
          <a:lstStyle/>
          <a:p>
            <a:r>
              <a:rPr lang="en-US" sz="3600" dirty="0"/>
              <a:t>Modified COP for CAH Mileage </a:t>
            </a:r>
            <a:br>
              <a:rPr lang="en-US" sz="3600" dirty="0"/>
            </a:br>
            <a:r>
              <a:rPr lang="en-US" sz="3600" dirty="0"/>
              <a:t>Hospitals - November 2022</a:t>
            </a:r>
          </a:p>
        </p:txBody>
      </p:sp>
      <p:sp>
        <p:nvSpPr>
          <p:cNvPr id="3" name="Content Placeholder 2">
            <a:extLst>
              <a:ext uri="{FF2B5EF4-FFF2-40B4-BE49-F238E27FC236}">
                <a16:creationId xmlns:a16="http://schemas.microsoft.com/office/drawing/2014/main" id="{E14F3BDA-E0EE-406A-BC3A-533646BE9D86}"/>
              </a:ext>
            </a:extLst>
          </p:cNvPr>
          <p:cNvSpPr>
            <a:spLocks noGrp="1"/>
          </p:cNvSpPr>
          <p:nvPr>
            <p:ph idx="1"/>
          </p:nvPr>
        </p:nvSpPr>
        <p:spPr>
          <a:xfrm>
            <a:off x="838200" y="1269242"/>
            <a:ext cx="10515600" cy="5349922"/>
          </a:xfrm>
        </p:spPr>
        <p:txBody>
          <a:bodyPr>
            <a:normAutofit lnSpcReduction="10000"/>
          </a:bodyPr>
          <a:lstStyle/>
          <a:p>
            <a:pPr>
              <a:buClr>
                <a:srgbClr val="CCB066"/>
              </a:buClr>
            </a:pPr>
            <a:r>
              <a:rPr lang="en-US" dirty="0"/>
              <a:t>Revision in OP final rule adds a key statement to the Definition of a Primary Road</a:t>
            </a:r>
          </a:p>
          <a:p>
            <a:pPr lvl="1"/>
            <a:r>
              <a:rPr lang="en-US" dirty="0"/>
              <a:t>Pertains to the 35-mile proximity test for CAH certification</a:t>
            </a:r>
          </a:p>
          <a:p>
            <a:pPr marL="0" indent="0">
              <a:buNone/>
            </a:pPr>
            <a:endParaRPr lang="en-US" sz="1100" dirty="0"/>
          </a:p>
          <a:p>
            <a:pPr>
              <a:buClr>
                <a:srgbClr val="CCB066"/>
              </a:buClr>
            </a:pPr>
            <a:r>
              <a:rPr lang="en-US" dirty="0"/>
              <a:t>Former statute</a:t>
            </a:r>
          </a:p>
          <a:p>
            <a:pPr lvl="1"/>
            <a:r>
              <a:rPr lang="en-US" dirty="0"/>
              <a:t>Primary Road is </a:t>
            </a:r>
            <a:r>
              <a:rPr lang="en-US" u="sng" dirty="0"/>
              <a:t>any numbered Federal highway </a:t>
            </a:r>
            <a:r>
              <a:rPr lang="en-US" dirty="0"/>
              <a:t>or a four-lane (two lanes each direction) roadway.</a:t>
            </a:r>
          </a:p>
          <a:p>
            <a:pPr>
              <a:buClr>
                <a:srgbClr val="CCB066"/>
              </a:buClr>
            </a:pPr>
            <a:endParaRPr lang="en-US" dirty="0"/>
          </a:p>
          <a:p>
            <a:pPr>
              <a:buClr>
                <a:srgbClr val="CCB066"/>
              </a:buClr>
            </a:pPr>
            <a:r>
              <a:rPr lang="en-US" dirty="0"/>
              <a:t>Approved revision to the rule – </a:t>
            </a:r>
          </a:p>
          <a:p>
            <a:pPr lvl="1"/>
            <a:r>
              <a:rPr lang="en-US" dirty="0"/>
              <a:t>Primary Road would include any numbered Federal highway or other roadway with four lanes (two or more lanes in each direction).</a:t>
            </a:r>
          </a:p>
          <a:p>
            <a:pPr lvl="1"/>
            <a:endParaRPr lang="en-US" dirty="0"/>
          </a:p>
          <a:p>
            <a:pPr lvl="1"/>
            <a:r>
              <a:rPr lang="en-US" dirty="0"/>
              <a:t>Similar to description for numbered state highways and excludes numbered federal highways with only one lane in each direction (or less than 4 lanes).</a:t>
            </a:r>
          </a:p>
        </p:txBody>
      </p:sp>
    </p:spTree>
    <p:extLst>
      <p:ext uri="{BB962C8B-B14F-4D97-AF65-F5344CB8AC3E}">
        <p14:creationId xmlns:p14="http://schemas.microsoft.com/office/powerpoint/2010/main" val="211939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A8865-2051-49C9-945F-B38D1CC6C550}"/>
              </a:ext>
            </a:extLst>
          </p:cNvPr>
          <p:cNvSpPr>
            <a:spLocks noGrp="1"/>
          </p:cNvSpPr>
          <p:nvPr>
            <p:ph type="title"/>
          </p:nvPr>
        </p:nvSpPr>
        <p:spPr>
          <a:xfrm>
            <a:off x="838200" y="238836"/>
            <a:ext cx="10515600" cy="753991"/>
          </a:xfrm>
        </p:spPr>
        <p:txBody>
          <a:bodyPr>
            <a:normAutofit/>
          </a:bodyPr>
          <a:lstStyle/>
          <a:p>
            <a:r>
              <a:rPr lang="en-US" sz="3600" dirty="0"/>
              <a:t>CAH Mileage</a:t>
            </a:r>
          </a:p>
        </p:txBody>
      </p:sp>
      <p:sp>
        <p:nvSpPr>
          <p:cNvPr id="3" name="Content Placeholder 2">
            <a:extLst>
              <a:ext uri="{FF2B5EF4-FFF2-40B4-BE49-F238E27FC236}">
                <a16:creationId xmlns:a16="http://schemas.microsoft.com/office/drawing/2014/main" id="{E14F3BDA-E0EE-406A-BC3A-533646BE9D86}"/>
              </a:ext>
            </a:extLst>
          </p:cNvPr>
          <p:cNvSpPr>
            <a:spLocks noGrp="1"/>
          </p:cNvSpPr>
          <p:nvPr>
            <p:ph idx="1"/>
          </p:nvPr>
        </p:nvSpPr>
        <p:spPr>
          <a:xfrm>
            <a:off x="838200" y="1269242"/>
            <a:ext cx="10515600" cy="5349922"/>
          </a:xfrm>
        </p:spPr>
        <p:txBody>
          <a:bodyPr>
            <a:normAutofit lnSpcReduction="10000"/>
          </a:bodyPr>
          <a:lstStyle/>
          <a:p>
            <a:pPr>
              <a:buClr>
                <a:srgbClr val="CCB066"/>
              </a:buClr>
            </a:pPr>
            <a:r>
              <a:rPr lang="en-US" dirty="0"/>
              <a:t>Revision adds a key statement to the Definition of a Primary Road</a:t>
            </a:r>
          </a:p>
          <a:p>
            <a:pPr lvl="1"/>
            <a:r>
              <a:rPr lang="en-US" dirty="0"/>
              <a:t>Pertains to the 35-mile proximity test for CAH certification</a:t>
            </a:r>
          </a:p>
          <a:p>
            <a:pPr lvl="1"/>
            <a:endParaRPr lang="en-US" dirty="0"/>
          </a:p>
          <a:p>
            <a:pPr lvl="1"/>
            <a:r>
              <a:rPr lang="en-US" dirty="0"/>
              <a:t>This revision impacts approx. 10 hospitals in the state of Texas</a:t>
            </a:r>
          </a:p>
          <a:p>
            <a:pPr lvl="1"/>
            <a:endParaRPr lang="en-US" dirty="0"/>
          </a:p>
          <a:p>
            <a:pPr lvl="1"/>
            <a:r>
              <a:rPr lang="en-US" dirty="0"/>
              <a:t>Recommendations:</a:t>
            </a:r>
          </a:p>
          <a:p>
            <a:pPr lvl="1"/>
            <a:endParaRPr lang="en-US" dirty="0"/>
          </a:p>
          <a:p>
            <a:pPr lvl="1"/>
            <a:r>
              <a:rPr lang="en-US" dirty="0"/>
              <a:t>Evaluate reimbursement impact and operational strategies in conversion to CAH </a:t>
            </a:r>
          </a:p>
          <a:p>
            <a:pPr lvl="1"/>
            <a:endParaRPr lang="en-US" sz="1200" dirty="0"/>
          </a:p>
          <a:p>
            <a:pPr lvl="1"/>
            <a:r>
              <a:rPr lang="en-US" dirty="0"/>
              <a:t>Conversion considerations</a:t>
            </a:r>
          </a:p>
          <a:p>
            <a:pPr lvl="2"/>
            <a:r>
              <a:rPr lang="en-US" dirty="0"/>
              <a:t>Average length of patient stay</a:t>
            </a:r>
          </a:p>
          <a:p>
            <a:pPr lvl="2"/>
            <a:r>
              <a:rPr lang="en-US" dirty="0"/>
              <a:t>Available and licensed beds</a:t>
            </a:r>
          </a:p>
          <a:p>
            <a:pPr lvl="1"/>
            <a:endParaRPr lang="en-US" dirty="0"/>
          </a:p>
          <a:p>
            <a:pPr lvl="1"/>
            <a:r>
              <a:rPr lang="en-US" dirty="0"/>
              <a:t>Enrollment process </a:t>
            </a:r>
          </a:p>
          <a:p>
            <a:pPr marL="0" indent="0">
              <a:buNone/>
            </a:pPr>
            <a:endParaRPr lang="en-US" sz="1100" dirty="0"/>
          </a:p>
          <a:p>
            <a:pPr marL="0" indent="0">
              <a:buNone/>
            </a:pPr>
            <a:endParaRPr lang="en-US" sz="1100" dirty="0"/>
          </a:p>
        </p:txBody>
      </p:sp>
    </p:spTree>
    <p:extLst>
      <p:ext uri="{BB962C8B-B14F-4D97-AF65-F5344CB8AC3E}">
        <p14:creationId xmlns:p14="http://schemas.microsoft.com/office/powerpoint/2010/main" val="972962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C962A-7202-8235-BC4E-4AF6C3FD903E}"/>
              </a:ext>
            </a:extLst>
          </p:cNvPr>
          <p:cNvSpPr>
            <a:spLocks noGrp="1"/>
          </p:cNvSpPr>
          <p:nvPr>
            <p:ph type="title"/>
          </p:nvPr>
        </p:nvSpPr>
        <p:spPr/>
        <p:txBody>
          <a:bodyPr/>
          <a:lstStyle/>
          <a:p>
            <a:r>
              <a:rPr lang="en-US" dirty="0"/>
              <a:t>Price Transparency</a:t>
            </a:r>
          </a:p>
        </p:txBody>
      </p:sp>
      <p:sp>
        <p:nvSpPr>
          <p:cNvPr id="3" name="Content Placeholder 2">
            <a:extLst>
              <a:ext uri="{FF2B5EF4-FFF2-40B4-BE49-F238E27FC236}">
                <a16:creationId xmlns:a16="http://schemas.microsoft.com/office/drawing/2014/main" id="{A7041664-0CB8-7785-784C-CC31F477489C}"/>
              </a:ext>
            </a:extLst>
          </p:cNvPr>
          <p:cNvSpPr>
            <a:spLocks noGrp="1"/>
          </p:cNvSpPr>
          <p:nvPr>
            <p:ph idx="1"/>
          </p:nvPr>
        </p:nvSpPr>
        <p:spPr/>
        <p:txBody>
          <a:bodyPr>
            <a:normAutofit fontScale="92500" lnSpcReduction="10000"/>
          </a:bodyPr>
          <a:lstStyle/>
          <a:p>
            <a:r>
              <a:rPr lang="en-US" dirty="0"/>
              <a:t>This is continuing to gain momentum</a:t>
            </a:r>
          </a:p>
          <a:p>
            <a:pPr lvl="1"/>
            <a:r>
              <a:rPr lang="en-US" dirty="0"/>
              <a:t>CMS / HHSC compliance and audits are starting.  Have had one completed.</a:t>
            </a:r>
          </a:p>
          <a:p>
            <a:pPr lvl="1"/>
            <a:r>
              <a:rPr lang="en-US" dirty="0"/>
              <a:t>Press &amp; Politics</a:t>
            </a:r>
          </a:p>
          <a:p>
            <a:r>
              <a:rPr lang="en-US" dirty="0"/>
              <a:t>We believe the compliance efforts by state &amp; federal will continue to increase.</a:t>
            </a:r>
          </a:p>
          <a:p>
            <a:r>
              <a:rPr lang="en-US" dirty="0"/>
              <a:t>Data can be useful in negotiation of managed care contracting</a:t>
            </a:r>
          </a:p>
          <a:p>
            <a:r>
              <a:rPr lang="en-US" dirty="0"/>
              <a:t>Data can be harmful in politics</a:t>
            </a:r>
          </a:p>
          <a:p>
            <a:pPr lvl="1"/>
            <a:r>
              <a:rPr lang="en-US" dirty="0"/>
              <a:t>National Academy for State Health Policy (NASHP). </a:t>
            </a:r>
            <a:r>
              <a:rPr lang="en-US" dirty="0">
                <a:hlinkClick r:id="rId2"/>
              </a:rPr>
              <a:t>https://nashp.org</a:t>
            </a:r>
            <a:endParaRPr lang="en-US" dirty="0"/>
          </a:p>
          <a:p>
            <a:pPr lvl="1"/>
            <a:r>
              <a:rPr lang="en-US" dirty="0"/>
              <a:t> Backed by insurance companies, and is showing distorted profitability data of hospitals. “Hospitals could cover all uninsured cost at Medicare rates by private insurance”</a:t>
            </a:r>
          </a:p>
          <a:p>
            <a:pPr lvl="1"/>
            <a:r>
              <a:rPr lang="en-US" sz="1800" u="sng" dirty="0">
                <a:solidFill>
                  <a:srgbClr val="0000FF"/>
                </a:solidFill>
                <a:effectLst/>
                <a:latin typeface="Calibri" panose="020F0502020204030204" pitchFamily="34" charset="0"/>
                <a:ea typeface="Times New Roman" panose="02020603050405020304" pitchFamily="18" charset="0"/>
                <a:hlinkClick r:id="rId3"/>
              </a:rPr>
              <a:t>https://tool.nashp.org</a:t>
            </a:r>
            <a:endParaRPr lang="en-US" sz="1800" dirty="0">
              <a:effectLst/>
              <a:latin typeface="Calibri" panose="020F0502020204030204" pitchFamily="34" charset="0"/>
              <a:ea typeface="Calibri" panose="020F0502020204030204" pitchFamily="34" charset="0"/>
            </a:endParaRPr>
          </a:p>
          <a:p>
            <a:pPr lvl="1"/>
            <a:endParaRPr lang="en-US" dirty="0"/>
          </a:p>
        </p:txBody>
      </p:sp>
    </p:spTree>
    <p:extLst>
      <p:ext uri="{BB962C8B-B14F-4D97-AF65-F5344CB8AC3E}">
        <p14:creationId xmlns:p14="http://schemas.microsoft.com/office/powerpoint/2010/main" val="30652534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URBIN TORCH 2021 JBD Version" id="{3D54FDBC-290D-4544-A7D0-6383DFA837A9}" vid="{BAF643E6-4BB9-4992-861D-EA01284A3ED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15896</TotalTime>
  <Words>6178</Words>
  <Application>Microsoft Office PowerPoint</Application>
  <PresentationFormat>Widescreen</PresentationFormat>
  <Paragraphs>659</Paragraphs>
  <Slides>55</Slides>
  <Notes>26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55</vt:i4>
      </vt:variant>
    </vt:vector>
  </HeadingPairs>
  <TitlesOfParts>
    <vt:vector size="63" baseType="lpstr">
      <vt:lpstr>Arial</vt:lpstr>
      <vt:lpstr>Arial</vt:lpstr>
      <vt:lpstr>Calibri</vt:lpstr>
      <vt:lpstr>Calibri Light</vt:lpstr>
      <vt:lpstr>Times New Roman</vt:lpstr>
      <vt:lpstr>Webdings</vt:lpstr>
      <vt:lpstr>Wingdings</vt:lpstr>
      <vt:lpstr>Office Theme</vt:lpstr>
      <vt:lpstr>TORCH Conference Spring 2023</vt:lpstr>
      <vt:lpstr>Topics</vt:lpstr>
      <vt:lpstr>Reimbursement Update</vt:lpstr>
      <vt:lpstr>Low Volume Payment Adjustment</vt:lpstr>
      <vt:lpstr>Medicare DSH and 340B</vt:lpstr>
      <vt:lpstr>Medicare DSH and 340B</vt:lpstr>
      <vt:lpstr>Modified COP for CAH Mileage  Hospitals - November 2022</vt:lpstr>
      <vt:lpstr>CAH Mileage</vt:lpstr>
      <vt:lpstr>Price Transparency</vt:lpstr>
      <vt:lpstr>Rural Emergency Hospital (REH)</vt:lpstr>
      <vt:lpstr>REH cont’d.</vt:lpstr>
      <vt:lpstr>REH cont’d.</vt:lpstr>
      <vt:lpstr>REH cont’d.</vt:lpstr>
      <vt:lpstr>REH cont’d.</vt:lpstr>
      <vt:lpstr>Is REH the solution?</vt:lpstr>
      <vt:lpstr>1115 Waiver Update</vt:lpstr>
      <vt:lpstr>DSH &amp; UC rules</vt:lpstr>
      <vt:lpstr>Reporting Issues</vt:lpstr>
      <vt:lpstr>Uncompensated Care (UC) Key Dates</vt:lpstr>
      <vt:lpstr>UC Issues</vt:lpstr>
      <vt:lpstr>CHIRP Y2 R2 Reporting- Due April 30th</vt:lpstr>
      <vt:lpstr>CHIRP Reporting- Proposed Year 3</vt:lpstr>
      <vt:lpstr>CHIRP Key Dates</vt:lpstr>
      <vt:lpstr>RAPPS Y2 R2 Reporting- Due April 30th</vt:lpstr>
      <vt:lpstr>RAPPS Reporting- Proposed Year 3</vt:lpstr>
      <vt:lpstr>RAPPS Key Dates</vt:lpstr>
      <vt:lpstr>HARP</vt:lpstr>
      <vt:lpstr>Hospital Augmented Reimbursement Program (HARP)</vt:lpstr>
      <vt:lpstr>HARP Key Dates</vt:lpstr>
      <vt:lpstr>TIPPS</vt:lpstr>
      <vt:lpstr>TIPPS Y2 R2 Reporting- Due April 30th TIPPS Reporting- Proposed Year 3</vt:lpstr>
      <vt:lpstr>TIPPS Key Dates</vt:lpstr>
      <vt:lpstr>DPP Contact Information</vt:lpstr>
      <vt:lpstr>Do we miss our Anchor calls?</vt:lpstr>
      <vt:lpstr>QIPP Update Year 5 Concerns</vt:lpstr>
      <vt:lpstr>Local Funds Monitoring (LoFTS)</vt:lpstr>
      <vt:lpstr>LoFTS</vt:lpstr>
      <vt:lpstr>The State of IGT</vt:lpstr>
      <vt:lpstr>MJ-LPPF</vt:lpstr>
      <vt:lpstr>MJ-LPPF</vt:lpstr>
      <vt:lpstr>COVID</vt:lpstr>
      <vt:lpstr>Rural Healthcare Relief Grant What you need to know</vt:lpstr>
      <vt:lpstr>PRF/ARP Important Dates</vt:lpstr>
      <vt:lpstr>PRF/ARP Important Dates cont’d.</vt:lpstr>
      <vt:lpstr>What’s the future?</vt:lpstr>
      <vt:lpstr>Waiver Programs</vt:lpstr>
      <vt:lpstr>Threats!</vt:lpstr>
      <vt:lpstr>Innovation (CMS style)</vt:lpstr>
      <vt:lpstr>We need a new message</vt:lpstr>
      <vt:lpstr>When a loss is a gain</vt:lpstr>
      <vt:lpstr>Only two ways to go</vt:lpstr>
      <vt:lpstr>Efficiency &amp; Co-Op programs</vt:lpstr>
      <vt:lpstr>Issues</vt:lpstr>
      <vt:lpstr>Co-OP programs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Shandin Havens</dc:creator>
  <cp:lastModifiedBy>Tommy Davis</cp:lastModifiedBy>
  <cp:revision>666</cp:revision>
  <cp:lastPrinted>2021-03-31T14:37:58Z</cp:lastPrinted>
  <dcterms:created xsi:type="dcterms:W3CDTF">2018-10-08T23:39:56Z</dcterms:created>
  <dcterms:modified xsi:type="dcterms:W3CDTF">2023-04-12T15:45:11Z</dcterms:modified>
</cp:coreProperties>
</file>